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65" r:id="rId4"/>
    <p:sldId id="281" r:id="rId5"/>
    <p:sldId id="259" r:id="rId6"/>
    <p:sldId id="260" r:id="rId7"/>
    <p:sldId id="270" r:id="rId8"/>
    <p:sldId id="271" r:id="rId9"/>
    <p:sldId id="272" r:id="rId10"/>
    <p:sldId id="273" r:id="rId11"/>
    <p:sldId id="275" r:id="rId12"/>
    <p:sldId id="274" r:id="rId13"/>
    <p:sldId id="269" r:id="rId14"/>
    <p:sldId id="262" r:id="rId15"/>
    <p:sldId id="286" r:id="rId16"/>
    <p:sldId id="261" r:id="rId17"/>
    <p:sldId id="277" r:id="rId18"/>
    <p:sldId id="263" r:id="rId19"/>
    <p:sldId id="278" r:id="rId20"/>
    <p:sldId id="279" r:id="rId21"/>
    <p:sldId id="280" r:id="rId22"/>
    <p:sldId id="282" r:id="rId23"/>
    <p:sldId id="285" r:id="rId24"/>
    <p:sldId id="284"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rina Latawiec" initials="KL" lastIdx="2" clrIdx="0">
    <p:extLst>
      <p:ext uri="{19B8F6BF-5375-455C-9EA6-DF929625EA0E}">
        <p15:presenceInfo xmlns:p15="http://schemas.microsoft.com/office/powerpoint/2012/main" userId="a2fc9d1417a7f2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3A5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8" autoAdjust="0"/>
    <p:restoredTop sz="94660"/>
  </p:normalViewPr>
  <p:slideViewPr>
    <p:cSldViewPr snapToGrid="0">
      <p:cViewPr>
        <p:scale>
          <a:sx n="80" d="100"/>
          <a:sy n="80" d="100"/>
        </p:scale>
        <p:origin x="17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44DEC-E67B-4E2E-A8E2-5DD7A71D23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62CD55D-9FC8-47DB-AA0C-531F50ABE7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12118A7-2B48-4E23-B4EB-6D8DAD7755ED}"/>
              </a:ext>
            </a:extLst>
          </p:cNvPr>
          <p:cNvSpPr>
            <a:spLocks noGrp="1"/>
          </p:cNvSpPr>
          <p:nvPr>
            <p:ph type="dt" sz="half" idx="10"/>
          </p:nvPr>
        </p:nvSpPr>
        <p:spPr/>
        <p:txBody>
          <a:bodyPr/>
          <a:lstStyle/>
          <a:p>
            <a:fld id="{0FDA759F-9CAB-4C82-956F-F20BDE9B2724}" type="datetimeFigureOut">
              <a:rPr lang="en-CA" smtClean="0"/>
              <a:t>2019-03-04</a:t>
            </a:fld>
            <a:endParaRPr lang="en-CA"/>
          </a:p>
        </p:txBody>
      </p:sp>
      <p:sp>
        <p:nvSpPr>
          <p:cNvPr id="5" name="Footer Placeholder 4">
            <a:extLst>
              <a:ext uri="{FF2B5EF4-FFF2-40B4-BE49-F238E27FC236}">
                <a16:creationId xmlns:a16="http://schemas.microsoft.com/office/drawing/2014/main" id="{86DB7A55-FF62-46FE-8702-C81DD8665DA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0E28632-5BC2-48DC-8377-A230C2AF3CE6}"/>
              </a:ext>
            </a:extLst>
          </p:cNvPr>
          <p:cNvSpPr>
            <a:spLocks noGrp="1"/>
          </p:cNvSpPr>
          <p:nvPr>
            <p:ph type="sldNum" sz="quarter" idx="12"/>
          </p:nvPr>
        </p:nvSpPr>
        <p:spPr/>
        <p:txBody>
          <a:bodyPr/>
          <a:lstStyle/>
          <a:p>
            <a:fld id="{15CC0AF4-FB15-4171-B92E-7A14864EEA8C}" type="slidenum">
              <a:rPr lang="en-CA" smtClean="0"/>
              <a:t>‹#›</a:t>
            </a:fld>
            <a:endParaRPr lang="en-CA"/>
          </a:p>
        </p:txBody>
      </p:sp>
    </p:spTree>
    <p:extLst>
      <p:ext uri="{BB962C8B-B14F-4D97-AF65-F5344CB8AC3E}">
        <p14:creationId xmlns:p14="http://schemas.microsoft.com/office/powerpoint/2010/main" val="1231709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F629-3873-4076-9A51-C7125BE15E6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D8220EE-C0E3-4634-84E5-DD86AE4B01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C87424C-BBDE-469B-8252-BF8450F7F660}"/>
              </a:ext>
            </a:extLst>
          </p:cNvPr>
          <p:cNvSpPr>
            <a:spLocks noGrp="1"/>
          </p:cNvSpPr>
          <p:nvPr>
            <p:ph type="dt" sz="half" idx="10"/>
          </p:nvPr>
        </p:nvSpPr>
        <p:spPr/>
        <p:txBody>
          <a:bodyPr/>
          <a:lstStyle/>
          <a:p>
            <a:fld id="{0FDA759F-9CAB-4C82-956F-F20BDE9B2724}" type="datetimeFigureOut">
              <a:rPr lang="en-CA" smtClean="0"/>
              <a:t>2019-03-04</a:t>
            </a:fld>
            <a:endParaRPr lang="en-CA"/>
          </a:p>
        </p:txBody>
      </p:sp>
      <p:sp>
        <p:nvSpPr>
          <p:cNvPr id="5" name="Footer Placeholder 4">
            <a:extLst>
              <a:ext uri="{FF2B5EF4-FFF2-40B4-BE49-F238E27FC236}">
                <a16:creationId xmlns:a16="http://schemas.microsoft.com/office/drawing/2014/main" id="{2E5B8269-54C5-4A41-8A4F-DD36A9D45BE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F9D1A7C-9E58-4C62-8289-FC0351779FC2}"/>
              </a:ext>
            </a:extLst>
          </p:cNvPr>
          <p:cNvSpPr>
            <a:spLocks noGrp="1"/>
          </p:cNvSpPr>
          <p:nvPr>
            <p:ph type="sldNum" sz="quarter" idx="12"/>
          </p:nvPr>
        </p:nvSpPr>
        <p:spPr/>
        <p:txBody>
          <a:bodyPr/>
          <a:lstStyle/>
          <a:p>
            <a:fld id="{15CC0AF4-FB15-4171-B92E-7A14864EEA8C}" type="slidenum">
              <a:rPr lang="en-CA" smtClean="0"/>
              <a:t>‹#›</a:t>
            </a:fld>
            <a:endParaRPr lang="en-CA"/>
          </a:p>
        </p:txBody>
      </p:sp>
    </p:spTree>
    <p:extLst>
      <p:ext uri="{BB962C8B-B14F-4D97-AF65-F5344CB8AC3E}">
        <p14:creationId xmlns:p14="http://schemas.microsoft.com/office/powerpoint/2010/main" val="3982932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D1AE63-31A3-4D83-89BB-ECF1076B55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A824B81-C274-448A-A3F5-D6A005E656F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AA47255-0A4F-48A8-88D6-752ED17B0FF9}"/>
              </a:ext>
            </a:extLst>
          </p:cNvPr>
          <p:cNvSpPr>
            <a:spLocks noGrp="1"/>
          </p:cNvSpPr>
          <p:nvPr>
            <p:ph type="dt" sz="half" idx="10"/>
          </p:nvPr>
        </p:nvSpPr>
        <p:spPr/>
        <p:txBody>
          <a:bodyPr/>
          <a:lstStyle/>
          <a:p>
            <a:fld id="{0FDA759F-9CAB-4C82-956F-F20BDE9B2724}" type="datetimeFigureOut">
              <a:rPr lang="en-CA" smtClean="0"/>
              <a:t>2019-03-04</a:t>
            </a:fld>
            <a:endParaRPr lang="en-CA"/>
          </a:p>
        </p:txBody>
      </p:sp>
      <p:sp>
        <p:nvSpPr>
          <p:cNvPr id="5" name="Footer Placeholder 4">
            <a:extLst>
              <a:ext uri="{FF2B5EF4-FFF2-40B4-BE49-F238E27FC236}">
                <a16:creationId xmlns:a16="http://schemas.microsoft.com/office/drawing/2014/main" id="{15319FD3-2E5C-4279-A5C4-D6239B2C56B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00253C6-6B1A-4A7C-8BF3-1D0A367DCC89}"/>
              </a:ext>
            </a:extLst>
          </p:cNvPr>
          <p:cNvSpPr>
            <a:spLocks noGrp="1"/>
          </p:cNvSpPr>
          <p:nvPr>
            <p:ph type="sldNum" sz="quarter" idx="12"/>
          </p:nvPr>
        </p:nvSpPr>
        <p:spPr/>
        <p:txBody>
          <a:bodyPr/>
          <a:lstStyle/>
          <a:p>
            <a:fld id="{15CC0AF4-FB15-4171-B92E-7A14864EEA8C}" type="slidenum">
              <a:rPr lang="en-CA" smtClean="0"/>
              <a:t>‹#›</a:t>
            </a:fld>
            <a:endParaRPr lang="en-CA"/>
          </a:p>
        </p:txBody>
      </p:sp>
    </p:spTree>
    <p:extLst>
      <p:ext uri="{BB962C8B-B14F-4D97-AF65-F5344CB8AC3E}">
        <p14:creationId xmlns:p14="http://schemas.microsoft.com/office/powerpoint/2010/main" val="1964788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F26C4-1A5E-46D0-8DD3-CC411F462CF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49270E1-D2A9-4C0B-97B0-AF02C123DC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ABDFD0C-82A5-47DD-8336-72BF7AE75CDA}"/>
              </a:ext>
            </a:extLst>
          </p:cNvPr>
          <p:cNvSpPr>
            <a:spLocks noGrp="1"/>
          </p:cNvSpPr>
          <p:nvPr>
            <p:ph type="dt" sz="half" idx="10"/>
          </p:nvPr>
        </p:nvSpPr>
        <p:spPr/>
        <p:txBody>
          <a:bodyPr/>
          <a:lstStyle/>
          <a:p>
            <a:fld id="{0FDA759F-9CAB-4C82-956F-F20BDE9B2724}" type="datetimeFigureOut">
              <a:rPr lang="en-CA" smtClean="0"/>
              <a:t>2019-03-04</a:t>
            </a:fld>
            <a:endParaRPr lang="en-CA"/>
          </a:p>
        </p:txBody>
      </p:sp>
      <p:sp>
        <p:nvSpPr>
          <p:cNvPr id="5" name="Footer Placeholder 4">
            <a:extLst>
              <a:ext uri="{FF2B5EF4-FFF2-40B4-BE49-F238E27FC236}">
                <a16:creationId xmlns:a16="http://schemas.microsoft.com/office/drawing/2014/main" id="{6CF2E9D1-7D09-4B06-B48B-690A24B63CE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409B304-5839-461D-A353-0E34618855DD}"/>
              </a:ext>
            </a:extLst>
          </p:cNvPr>
          <p:cNvSpPr>
            <a:spLocks noGrp="1"/>
          </p:cNvSpPr>
          <p:nvPr>
            <p:ph type="sldNum" sz="quarter" idx="12"/>
          </p:nvPr>
        </p:nvSpPr>
        <p:spPr/>
        <p:txBody>
          <a:bodyPr/>
          <a:lstStyle/>
          <a:p>
            <a:fld id="{15CC0AF4-FB15-4171-B92E-7A14864EEA8C}" type="slidenum">
              <a:rPr lang="en-CA" smtClean="0"/>
              <a:t>‹#›</a:t>
            </a:fld>
            <a:endParaRPr lang="en-CA"/>
          </a:p>
        </p:txBody>
      </p:sp>
    </p:spTree>
    <p:extLst>
      <p:ext uri="{BB962C8B-B14F-4D97-AF65-F5344CB8AC3E}">
        <p14:creationId xmlns:p14="http://schemas.microsoft.com/office/powerpoint/2010/main" val="3448887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6B71-2109-487D-8C42-91FE95C85C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69AFFC6-4F97-497D-8076-576BD9C573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862391-8C05-4397-B3EA-654F085C5D93}"/>
              </a:ext>
            </a:extLst>
          </p:cNvPr>
          <p:cNvSpPr>
            <a:spLocks noGrp="1"/>
          </p:cNvSpPr>
          <p:nvPr>
            <p:ph type="dt" sz="half" idx="10"/>
          </p:nvPr>
        </p:nvSpPr>
        <p:spPr/>
        <p:txBody>
          <a:bodyPr/>
          <a:lstStyle/>
          <a:p>
            <a:fld id="{0FDA759F-9CAB-4C82-956F-F20BDE9B2724}" type="datetimeFigureOut">
              <a:rPr lang="en-CA" smtClean="0"/>
              <a:t>2019-03-04</a:t>
            </a:fld>
            <a:endParaRPr lang="en-CA"/>
          </a:p>
        </p:txBody>
      </p:sp>
      <p:sp>
        <p:nvSpPr>
          <p:cNvPr id="5" name="Footer Placeholder 4">
            <a:extLst>
              <a:ext uri="{FF2B5EF4-FFF2-40B4-BE49-F238E27FC236}">
                <a16:creationId xmlns:a16="http://schemas.microsoft.com/office/drawing/2014/main" id="{919F6D9F-29A6-4573-AF4F-A215FEEBAF6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B252147-92E9-482F-A832-33FC6C2471B0}"/>
              </a:ext>
            </a:extLst>
          </p:cNvPr>
          <p:cNvSpPr>
            <a:spLocks noGrp="1"/>
          </p:cNvSpPr>
          <p:nvPr>
            <p:ph type="sldNum" sz="quarter" idx="12"/>
          </p:nvPr>
        </p:nvSpPr>
        <p:spPr/>
        <p:txBody>
          <a:bodyPr/>
          <a:lstStyle/>
          <a:p>
            <a:fld id="{15CC0AF4-FB15-4171-B92E-7A14864EEA8C}" type="slidenum">
              <a:rPr lang="en-CA" smtClean="0"/>
              <a:t>‹#›</a:t>
            </a:fld>
            <a:endParaRPr lang="en-CA"/>
          </a:p>
        </p:txBody>
      </p:sp>
    </p:spTree>
    <p:extLst>
      <p:ext uri="{BB962C8B-B14F-4D97-AF65-F5344CB8AC3E}">
        <p14:creationId xmlns:p14="http://schemas.microsoft.com/office/powerpoint/2010/main" val="1446673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4261-B49C-42AA-BE2F-9F6FFBE3E3C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0F23FAC-9279-4AD2-92AE-319472320B2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3F2D634-E85D-44D6-884C-52BE8430955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32E278C-871B-4A55-B3ED-BD6DFFC31BFC}"/>
              </a:ext>
            </a:extLst>
          </p:cNvPr>
          <p:cNvSpPr>
            <a:spLocks noGrp="1"/>
          </p:cNvSpPr>
          <p:nvPr>
            <p:ph type="dt" sz="half" idx="10"/>
          </p:nvPr>
        </p:nvSpPr>
        <p:spPr/>
        <p:txBody>
          <a:bodyPr/>
          <a:lstStyle/>
          <a:p>
            <a:fld id="{0FDA759F-9CAB-4C82-956F-F20BDE9B2724}" type="datetimeFigureOut">
              <a:rPr lang="en-CA" smtClean="0"/>
              <a:t>2019-03-04</a:t>
            </a:fld>
            <a:endParaRPr lang="en-CA"/>
          </a:p>
        </p:txBody>
      </p:sp>
      <p:sp>
        <p:nvSpPr>
          <p:cNvPr id="6" name="Footer Placeholder 5">
            <a:extLst>
              <a:ext uri="{FF2B5EF4-FFF2-40B4-BE49-F238E27FC236}">
                <a16:creationId xmlns:a16="http://schemas.microsoft.com/office/drawing/2014/main" id="{D5DDC3AA-E42D-4D61-B8C1-16A7840B8BE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C644BD5-F701-479D-AE10-128884A4BB2F}"/>
              </a:ext>
            </a:extLst>
          </p:cNvPr>
          <p:cNvSpPr>
            <a:spLocks noGrp="1"/>
          </p:cNvSpPr>
          <p:nvPr>
            <p:ph type="sldNum" sz="quarter" idx="12"/>
          </p:nvPr>
        </p:nvSpPr>
        <p:spPr/>
        <p:txBody>
          <a:bodyPr/>
          <a:lstStyle/>
          <a:p>
            <a:fld id="{15CC0AF4-FB15-4171-B92E-7A14864EEA8C}" type="slidenum">
              <a:rPr lang="en-CA" smtClean="0"/>
              <a:t>‹#›</a:t>
            </a:fld>
            <a:endParaRPr lang="en-CA"/>
          </a:p>
        </p:txBody>
      </p:sp>
    </p:spTree>
    <p:extLst>
      <p:ext uri="{BB962C8B-B14F-4D97-AF65-F5344CB8AC3E}">
        <p14:creationId xmlns:p14="http://schemas.microsoft.com/office/powerpoint/2010/main" val="1695896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7368-5ED1-42F6-8776-2B34477D75CA}"/>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4315739-750C-4E7E-836F-2EF589430B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88A49E1-1CA6-45EE-BFD6-0C714441B50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6448024D-584D-4B1E-B989-46A4DF1A6F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1CBA7B8-B4A0-47A9-BBF4-EB3F86C6212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0D6CEA13-3F1D-4811-AB6D-88C463EC901F}"/>
              </a:ext>
            </a:extLst>
          </p:cNvPr>
          <p:cNvSpPr>
            <a:spLocks noGrp="1"/>
          </p:cNvSpPr>
          <p:nvPr>
            <p:ph type="dt" sz="half" idx="10"/>
          </p:nvPr>
        </p:nvSpPr>
        <p:spPr/>
        <p:txBody>
          <a:bodyPr/>
          <a:lstStyle/>
          <a:p>
            <a:fld id="{0FDA759F-9CAB-4C82-956F-F20BDE9B2724}" type="datetimeFigureOut">
              <a:rPr lang="en-CA" smtClean="0"/>
              <a:t>2019-03-04</a:t>
            </a:fld>
            <a:endParaRPr lang="en-CA"/>
          </a:p>
        </p:txBody>
      </p:sp>
      <p:sp>
        <p:nvSpPr>
          <p:cNvPr id="8" name="Footer Placeholder 7">
            <a:extLst>
              <a:ext uri="{FF2B5EF4-FFF2-40B4-BE49-F238E27FC236}">
                <a16:creationId xmlns:a16="http://schemas.microsoft.com/office/drawing/2014/main" id="{FDFD16E7-1A78-4274-92B9-70DF68B99E07}"/>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87AA46D-96AF-42D2-BD5B-78E639887B00}"/>
              </a:ext>
            </a:extLst>
          </p:cNvPr>
          <p:cNvSpPr>
            <a:spLocks noGrp="1"/>
          </p:cNvSpPr>
          <p:nvPr>
            <p:ph type="sldNum" sz="quarter" idx="12"/>
          </p:nvPr>
        </p:nvSpPr>
        <p:spPr/>
        <p:txBody>
          <a:bodyPr/>
          <a:lstStyle/>
          <a:p>
            <a:fld id="{15CC0AF4-FB15-4171-B92E-7A14864EEA8C}" type="slidenum">
              <a:rPr lang="en-CA" smtClean="0"/>
              <a:t>‹#›</a:t>
            </a:fld>
            <a:endParaRPr lang="en-CA"/>
          </a:p>
        </p:txBody>
      </p:sp>
    </p:spTree>
    <p:extLst>
      <p:ext uri="{BB962C8B-B14F-4D97-AF65-F5344CB8AC3E}">
        <p14:creationId xmlns:p14="http://schemas.microsoft.com/office/powerpoint/2010/main" val="1192419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FA506-6508-4214-801B-1DECF078F75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DC0D1BC-A29A-48C3-9F98-2A0427C18AFE}"/>
              </a:ext>
            </a:extLst>
          </p:cNvPr>
          <p:cNvSpPr>
            <a:spLocks noGrp="1"/>
          </p:cNvSpPr>
          <p:nvPr>
            <p:ph type="dt" sz="half" idx="10"/>
          </p:nvPr>
        </p:nvSpPr>
        <p:spPr/>
        <p:txBody>
          <a:bodyPr/>
          <a:lstStyle/>
          <a:p>
            <a:fld id="{0FDA759F-9CAB-4C82-956F-F20BDE9B2724}" type="datetimeFigureOut">
              <a:rPr lang="en-CA" smtClean="0"/>
              <a:t>2019-03-04</a:t>
            </a:fld>
            <a:endParaRPr lang="en-CA"/>
          </a:p>
        </p:txBody>
      </p:sp>
      <p:sp>
        <p:nvSpPr>
          <p:cNvPr id="4" name="Footer Placeholder 3">
            <a:extLst>
              <a:ext uri="{FF2B5EF4-FFF2-40B4-BE49-F238E27FC236}">
                <a16:creationId xmlns:a16="http://schemas.microsoft.com/office/drawing/2014/main" id="{9C9D5D4C-C0BC-4851-AD92-CEDFDA23C9E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DCF0DE9-C63D-484A-9859-2739A3F8056C}"/>
              </a:ext>
            </a:extLst>
          </p:cNvPr>
          <p:cNvSpPr>
            <a:spLocks noGrp="1"/>
          </p:cNvSpPr>
          <p:nvPr>
            <p:ph type="sldNum" sz="quarter" idx="12"/>
          </p:nvPr>
        </p:nvSpPr>
        <p:spPr/>
        <p:txBody>
          <a:bodyPr/>
          <a:lstStyle/>
          <a:p>
            <a:fld id="{15CC0AF4-FB15-4171-B92E-7A14864EEA8C}" type="slidenum">
              <a:rPr lang="en-CA" smtClean="0"/>
              <a:t>‹#›</a:t>
            </a:fld>
            <a:endParaRPr lang="en-CA"/>
          </a:p>
        </p:txBody>
      </p:sp>
    </p:spTree>
    <p:extLst>
      <p:ext uri="{BB962C8B-B14F-4D97-AF65-F5344CB8AC3E}">
        <p14:creationId xmlns:p14="http://schemas.microsoft.com/office/powerpoint/2010/main" val="2142690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2BE101-7834-4C49-A535-6437FF6ED760}"/>
              </a:ext>
            </a:extLst>
          </p:cNvPr>
          <p:cNvSpPr>
            <a:spLocks noGrp="1"/>
          </p:cNvSpPr>
          <p:nvPr>
            <p:ph type="dt" sz="half" idx="10"/>
          </p:nvPr>
        </p:nvSpPr>
        <p:spPr/>
        <p:txBody>
          <a:bodyPr/>
          <a:lstStyle/>
          <a:p>
            <a:fld id="{0FDA759F-9CAB-4C82-956F-F20BDE9B2724}" type="datetimeFigureOut">
              <a:rPr lang="en-CA" smtClean="0"/>
              <a:t>2019-03-04</a:t>
            </a:fld>
            <a:endParaRPr lang="en-CA"/>
          </a:p>
        </p:txBody>
      </p:sp>
      <p:sp>
        <p:nvSpPr>
          <p:cNvPr id="3" name="Footer Placeholder 2">
            <a:extLst>
              <a:ext uri="{FF2B5EF4-FFF2-40B4-BE49-F238E27FC236}">
                <a16:creationId xmlns:a16="http://schemas.microsoft.com/office/drawing/2014/main" id="{30E5C44D-98F1-4A7C-9382-D224FBA430D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229D47ED-D4C1-4188-978C-3D5530F7B7C9}"/>
              </a:ext>
            </a:extLst>
          </p:cNvPr>
          <p:cNvSpPr>
            <a:spLocks noGrp="1"/>
          </p:cNvSpPr>
          <p:nvPr>
            <p:ph type="sldNum" sz="quarter" idx="12"/>
          </p:nvPr>
        </p:nvSpPr>
        <p:spPr/>
        <p:txBody>
          <a:bodyPr/>
          <a:lstStyle/>
          <a:p>
            <a:fld id="{15CC0AF4-FB15-4171-B92E-7A14864EEA8C}" type="slidenum">
              <a:rPr lang="en-CA" smtClean="0"/>
              <a:t>‹#›</a:t>
            </a:fld>
            <a:endParaRPr lang="en-CA"/>
          </a:p>
        </p:txBody>
      </p:sp>
    </p:spTree>
    <p:extLst>
      <p:ext uri="{BB962C8B-B14F-4D97-AF65-F5344CB8AC3E}">
        <p14:creationId xmlns:p14="http://schemas.microsoft.com/office/powerpoint/2010/main" val="3844536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3EA7-1699-42BE-A50C-BD8389EFBE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A89A3591-BC2B-4E3A-B8E5-27EF52C369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33437C1-D928-4C48-8A15-C04ED829EA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BBD581-65E4-41DB-A444-23BA92D82E52}"/>
              </a:ext>
            </a:extLst>
          </p:cNvPr>
          <p:cNvSpPr>
            <a:spLocks noGrp="1"/>
          </p:cNvSpPr>
          <p:nvPr>
            <p:ph type="dt" sz="half" idx="10"/>
          </p:nvPr>
        </p:nvSpPr>
        <p:spPr/>
        <p:txBody>
          <a:bodyPr/>
          <a:lstStyle/>
          <a:p>
            <a:fld id="{0FDA759F-9CAB-4C82-956F-F20BDE9B2724}" type="datetimeFigureOut">
              <a:rPr lang="en-CA" smtClean="0"/>
              <a:t>2019-03-04</a:t>
            </a:fld>
            <a:endParaRPr lang="en-CA"/>
          </a:p>
        </p:txBody>
      </p:sp>
      <p:sp>
        <p:nvSpPr>
          <p:cNvPr id="6" name="Footer Placeholder 5">
            <a:extLst>
              <a:ext uri="{FF2B5EF4-FFF2-40B4-BE49-F238E27FC236}">
                <a16:creationId xmlns:a16="http://schemas.microsoft.com/office/drawing/2014/main" id="{0DE96DC2-5E31-44D4-9ECD-CD1E10D572A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E8EFBF0-19F6-4717-A365-54EB56462B23}"/>
              </a:ext>
            </a:extLst>
          </p:cNvPr>
          <p:cNvSpPr>
            <a:spLocks noGrp="1"/>
          </p:cNvSpPr>
          <p:nvPr>
            <p:ph type="sldNum" sz="quarter" idx="12"/>
          </p:nvPr>
        </p:nvSpPr>
        <p:spPr/>
        <p:txBody>
          <a:bodyPr/>
          <a:lstStyle/>
          <a:p>
            <a:fld id="{15CC0AF4-FB15-4171-B92E-7A14864EEA8C}" type="slidenum">
              <a:rPr lang="en-CA" smtClean="0"/>
              <a:t>‹#›</a:t>
            </a:fld>
            <a:endParaRPr lang="en-CA"/>
          </a:p>
        </p:txBody>
      </p:sp>
    </p:spTree>
    <p:extLst>
      <p:ext uri="{BB962C8B-B14F-4D97-AF65-F5344CB8AC3E}">
        <p14:creationId xmlns:p14="http://schemas.microsoft.com/office/powerpoint/2010/main" val="3102269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6033-6534-425F-986E-8B47774612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5CCD6A1-E2AC-4931-801E-941AF92CC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948BF93-C24B-4B93-8C3F-8649C79D07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A6DC81-C27A-4A4B-AE64-F38F7D542E49}"/>
              </a:ext>
            </a:extLst>
          </p:cNvPr>
          <p:cNvSpPr>
            <a:spLocks noGrp="1"/>
          </p:cNvSpPr>
          <p:nvPr>
            <p:ph type="dt" sz="half" idx="10"/>
          </p:nvPr>
        </p:nvSpPr>
        <p:spPr/>
        <p:txBody>
          <a:bodyPr/>
          <a:lstStyle/>
          <a:p>
            <a:fld id="{0FDA759F-9CAB-4C82-956F-F20BDE9B2724}" type="datetimeFigureOut">
              <a:rPr lang="en-CA" smtClean="0"/>
              <a:t>2019-03-04</a:t>
            </a:fld>
            <a:endParaRPr lang="en-CA"/>
          </a:p>
        </p:txBody>
      </p:sp>
      <p:sp>
        <p:nvSpPr>
          <p:cNvPr id="6" name="Footer Placeholder 5">
            <a:extLst>
              <a:ext uri="{FF2B5EF4-FFF2-40B4-BE49-F238E27FC236}">
                <a16:creationId xmlns:a16="http://schemas.microsoft.com/office/drawing/2014/main" id="{118EB372-B501-4772-9D39-830B96422D7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F742B73-4170-465F-B468-7F9004036726}"/>
              </a:ext>
            </a:extLst>
          </p:cNvPr>
          <p:cNvSpPr>
            <a:spLocks noGrp="1"/>
          </p:cNvSpPr>
          <p:nvPr>
            <p:ph type="sldNum" sz="quarter" idx="12"/>
          </p:nvPr>
        </p:nvSpPr>
        <p:spPr/>
        <p:txBody>
          <a:bodyPr/>
          <a:lstStyle/>
          <a:p>
            <a:fld id="{15CC0AF4-FB15-4171-B92E-7A14864EEA8C}" type="slidenum">
              <a:rPr lang="en-CA" smtClean="0"/>
              <a:t>‹#›</a:t>
            </a:fld>
            <a:endParaRPr lang="en-CA"/>
          </a:p>
        </p:txBody>
      </p:sp>
    </p:spTree>
    <p:extLst>
      <p:ext uri="{BB962C8B-B14F-4D97-AF65-F5344CB8AC3E}">
        <p14:creationId xmlns:p14="http://schemas.microsoft.com/office/powerpoint/2010/main" val="3948908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787AAB-73F2-41A2-9F2D-CA2B91C253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CB804FC-1309-4F52-A006-62CFB79D65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1EB54D6-3687-48E9-B757-CA2335DD8E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DA759F-9CAB-4C82-956F-F20BDE9B2724}" type="datetimeFigureOut">
              <a:rPr lang="en-CA" smtClean="0"/>
              <a:t>2019-03-04</a:t>
            </a:fld>
            <a:endParaRPr lang="en-CA"/>
          </a:p>
        </p:txBody>
      </p:sp>
      <p:sp>
        <p:nvSpPr>
          <p:cNvPr id="5" name="Footer Placeholder 4">
            <a:extLst>
              <a:ext uri="{FF2B5EF4-FFF2-40B4-BE49-F238E27FC236}">
                <a16:creationId xmlns:a16="http://schemas.microsoft.com/office/drawing/2014/main" id="{7A3223C5-A8DD-465F-ACB5-EA1AC99DE1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5F39F9DE-4134-46B5-AA01-F3C75A327D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C0AF4-FB15-4171-B92E-7A14864EEA8C}" type="slidenum">
              <a:rPr lang="en-CA" smtClean="0"/>
              <a:t>‹#›</a:t>
            </a:fld>
            <a:endParaRPr lang="en-CA"/>
          </a:p>
        </p:txBody>
      </p:sp>
    </p:spTree>
    <p:extLst>
      <p:ext uri="{BB962C8B-B14F-4D97-AF65-F5344CB8AC3E}">
        <p14:creationId xmlns:p14="http://schemas.microsoft.com/office/powerpoint/2010/main" val="1300528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5000665-DFC7-417E-8FD7-516A0F15C97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5C728CB-3321-4BF7-83C6-9C7C6F26177A}"/>
              </a:ext>
            </a:extLst>
          </p:cNvPr>
          <p:cNvSpPr>
            <a:spLocks noGrp="1"/>
          </p:cNvSpPr>
          <p:nvPr>
            <p:ph type="ctrTitle"/>
          </p:nvPr>
        </p:nvSpPr>
        <p:spPr>
          <a:xfrm>
            <a:off x="1524000" y="2421484"/>
            <a:ext cx="9144000" cy="1294697"/>
          </a:xfrm>
        </p:spPr>
        <p:txBody>
          <a:bodyPr>
            <a:normAutofit/>
          </a:bodyPr>
          <a:lstStyle/>
          <a:p>
            <a:r>
              <a:rPr lang="en-CA" sz="5800" dirty="0"/>
              <a:t>Watson Discovery</a:t>
            </a:r>
          </a:p>
        </p:txBody>
      </p:sp>
      <p:sp>
        <p:nvSpPr>
          <p:cNvPr id="3" name="Subtitle 2">
            <a:extLst>
              <a:ext uri="{FF2B5EF4-FFF2-40B4-BE49-F238E27FC236}">
                <a16:creationId xmlns:a16="http://schemas.microsoft.com/office/drawing/2014/main" id="{9768338A-5474-448B-AC5E-9DA121E96636}"/>
              </a:ext>
            </a:extLst>
          </p:cNvPr>
          <p:cNvSpPr>
            <a:spLocks noGrp="1"/>
          </p:cNvSpPr>
          <p:nvPr>
            <p:ph type="subTitle" idx="1"/>
          </p:nvPr>
        </p:nvSpPr>
        <p:spPr>
          <a:xfrm>
            <a:off x="1536478" y="4617640"/>
            <a:ext cx="9144000" cy="1600818"/>
          </a:xfrm>
        </p:spPr>
        <p:txBody>
          <a:bodyPr>
            <a:normAutofit/>
          </a:bodyPr>
          <a:lstStyle/>
          <a:p>
            <a:r>
              <a:rPr lang="en-CA" sz="2800" dirty="0">
                <a:solidFill>
                  <a:schemeClr val="accent1"/>
                </a:solidFill>
              </a:rPr>
              <a:t>Allows for the rapid ingestion, normalization, enrichment, indexing and searching of your structured + unstructured data to enhance various cognitive applications.</a:t>
            </a:r>
          </a:p>
        </p:txBody>
      </p:sp>
    </p:spTree>
    <p:extLst>
      <p:ext uri="{BB962C8B-B14F-4D97-AF65-F5344CB8AC3E}">
        <p14:creationId xmlns:p14="http://schemas.microsoft.com/office/powerpoint/2010/main" val="359321729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9328FC-D17A-4A83-8F79-57B0043059F7}"/>
              </a:ext>
            </a:extLst>
          </p:cNvPr>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8D717D84-3484-4DAE-BA7E-19E50B9691BD}"/>
              </a:ext>
            </a:extLst>
          </p:cNvPr>
          <p:cNvSpPr>
            <a:spLocks noGrp="1"/>
          </p:cNvSpPr>
          <p:nvPr>
            <p:ph type="title"/>
          </p:nvPr>
        </p:nvSpPr>
        <p:spPr>
          <a:xfrm>
            <a:off x="0" y="1"/>
            <a:ext cx="6487064" cy="1000664"/>
          </a:xfrm>
        </p:spPr>
        <p:txBody>
          <a:bodyPr>
            <a:normAutofit/>
          </a:bodyPr>
          <a:lstStyle/>
          <a:p>
            <a:r>
              <a:rPr lang="en-CA" sz="3200" dirty="0">
                <a:solidFill>
                  <a:schemeClr val="bg1"/>
                </a:solidFill>
              </a:rPr>
              <a:t>Natural Language Queries</a:t>
            </a:r>
          </a:p>
        </p:txBody>
      </p:sp>
      <p:pic>
        <p:nvPicPr>
          <p:cNvPr id="3" name="Picture 2">
            <a:extLst>
              <a:ext uri="{FF2B5EF4-FFF2-40B4-BE49-F238E27FC236}">
                <a16:creationId xmlns:a16="http://schemas.microsoft.com/office/drawing/2014/main" id="{32F3E8F8-72FB-4F82-9AA2-55F1EDAED861}"/>
              </a:ext>
            </a:extLst>
          </p:cNvPr>
          <p:cNvPicPr>
            <a:picLocks noChangeAspect="1"/>
          </p:cNvPicPr>
          <p:nvPr/>
        </p:nvPicPr>
        <p:blipFill rotWithShape="1">
          <a:blip r:embed="rId2"/>
          <a:srcRect l="3773" t="28848" r="1824" b="7543"/>
          <a:stretch/>
        </p:blipFill>
        <p:spPr>
          <a:xfrm>
            <a:off x="0" y="1283516"/>
            <a:ext cx="12195852" cy="4622334"/>
          </a:xfrm>
          <a:prstGeom prst="rect">
            <a:avLst/>
          </a:prstGeom>
        </p:spPr>
      </p:pic>
      <p:sp>
        <p:nvSpPr>
          <p:cNvPr id="9" name="TextBox 8">
            <a:extLst>
              <a:ext uri="{FF2B5EF4-FFF2-40B4-BE49-F238E27FC236}">
                <a16:creationId xmlns:a16="http://schemas.microsoft.com/office/drawing/2014/main" id="{B6FC702E-680B-49BE-BAB2-014C3E38DFA3}"/>
              </a:ext>
            </a:extLst>
          </p:cNvPr>
          <p:cNvSpPr txBox="1"/>
          <p:nvPr/>
        </p:nvSpPr>
        <p:spPr>
          <a:xfrm>
            <a:off x="100665" y="4164080"/>
            <a:ext cx="7415869" cy="1200329"/>
          </a:xfrm>
          <a:prstGeom prst="rect">
            <a:avLst/>
          </a:prstGeom>
          <a:noFill/>
        </p:spPr>
        <p:txBody>
          <a:bodyPr wrap="square" rtlCol="0">
            <a:spAutoFit/>
          </a:bodyPr>
          <a:lstStyle/>
          <a:p>
            <a:r>
              <a:rPr lang="en-CA" dirty="0"/>
              <a:t>How let’s run a very simple query for a fairly predictable result. If we run the words “new iPhone excited”, we get back the tweets which mention the iPhone as either concept or entity (or hashtag) and ranked highly in terms of sentiment. </a:t>
            </a:r>
          </a:p>
        </p:txBody>
      </p:sp>
    </p:spTree>
    <p:extLst>
      <p:ext uri="{BB962C8B-B14F-4D97-AF65-F5344CB8AC3E}">
        <p14:creationId xmlns:p14="http://schemas.microsoft.com/office/powerpoint/2010/main" val="1391521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9328FC-D17A-4A83-8F79-57B0043059F7}"/>
              </a:ext>
            </a:extLst>
          </p:cNvPr>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itle 1">
            <a:extLst>
              <a:ext uri="{FF2B5EF4-FFF2-40B4-BE49-F238E27FC236}">
                <a16:creationId xmlns:a16="http://schemas.microsoft.com/office/drawing/2014/main" id="{DEED1799-561E-446F-9CE5-9321AAC9F0BC}"/>
              </a:ext>
            </a:extLst>
          </p:cNvPr>
          <p:cNvSpPr>
            <a:spLocks noGrp="1"/>
          </p:cNvSpPr>
          <p:nvPr>
            <p:ph type="title"/>
          </p:nvPr>
        </p:nvSpPr>
        <p:spPr>
          <a:xfrm>
            <a:off x="0" y="124648"/>
            <a:ext cx="6487064" cy="1000664"/>
          </a:xfrm>
        </p:spPr>
        <p:txBody>
          <a:bodyPr>
            <a:normAutofit/>
          </a:bodyPr>
          <a:lstStyle/>
          <a:p>
            <a:r>
              <a:rPr lang="en-CA" sz="3200" dirty="0">
                <a:solidFill>
                  <a:schemeClr val="bg1"/>
                </a:solidFill>
              </a:rPr>
              <a:t>Smart-</a:t>
            </a:r>
            <a:r>
              <a:rPr lang="en-CA" sz="3200" dirty="0" err="1">
                <a:solidFill>
                  <a:schemeClr val="bg1"/>
                </a:solidFill>
              </a:rPr>
              <a:t>ish</a:t>
            </a:r>
            <a:r>
              <a:rPr lang="en-CA" sz="3200" dirty="0">
                <a:solidFill>
                  <a:schemeClr val="bg1"/>
                </a:solidFill>
              </a:rPr>
              <a:t> Sample Queries</a:t>
            </a:r>
          </a:p>
        </p:txBody>
      </p:sp>
      <p:pic>
        <p:nvPicPr>
          <p:cNvPr id="9" name="Picture 8">
            <a:extLst>
              <a:ext uri="{FF2B5EF4-FFF2-40B4-BE49-F238E27FC236}">
                <a16:creationId xmlns:a16="http://schemas.microsoft.com/office/drawing/2014/main" id="{B5A7CBBA-31D2-4D67-A0B7-7FC7C12DCC42}"/>
              </a:ext>
            </a:extLst>
          </p:cNvPr>
          <p:cNvPicPr>
            <a:picLocks noChangeAspect="1"/>
          </p:cNvPicPr>
          <p:nvPr/>
        </p:nvPicPr>
        <p:blipFill rotWithShape="1">
          <a:blip r:embed="rId2"/>
          <a:srcRect l="4667" t="17246" b="7911"/>
          <a:stretch/>
        </p:blipFill>
        <p:spPr>
          <a:xfrm>
            <a:off x="0" y="1151322"/>
            <a:ext cx="12192000" cy="5748107"/>
          </a:xfrm>
          <a:prstGeom prst="rect">
            <a:avLst/>
          </a:prstGeom>
        </p:spPr>
      </p:pic>
      <p:pic>
        <p:nvPicPr>
          <p:cNvPr id="7" name="Picture 6">
            <a:extLst>
              <a:ext uri="{FF2B5EF4-FFF2-40B4-BE49-F238E27FC236}">
                <a16:creationId xmlns:a16="http://schemas.microsoft.com/office/drawing/2014/main" id="{1311C0D8-BF64-45D6-B86C-4E4BF4BA33A4}"/>
              </a:ext>
            </a:extLst>
          </p:cNvPr>
          <p:cNvPicPr>
            <a:picLocks noChangeAspect="1"/>
          </p:cNvPicPr>
          <p:nvPr/>
        </p:nvPicPr>
        <p:blipFill rotWithShape="1">
          <a:blip r:embed="rId3"/>
          <a:srcRect l="40378" t="45916" r="37053" b="46432"/>
          <a:stretch/>
        </p:blipFill>
        <p:spPr>
          <a:xfrm>
            <a:off x="7326386" y="98639"/>
            <a:ext cx="4865614" cy="928035"/>
          </a:xfrm>
          <a:prstGeom prst="rect">
            <a:avLst/>
          </a:prstGeom>
        </p:spPr>
      </p:pic>
      <p:sp>
        <p:nvSpPr>
          <p:cNvPr id="10" name="TextBox 9">
            <a:extLst>
              <a:ext uri="{FF2B5EF4-FFF2-40B4-BE49-F238E27FC236}">
                <a16:creationId xmlns:a16="http://schemas.microsoft.com/office/drawing/2014/main" id="{6E9E172F-FFF2-44E0-9D2D-D20B465C7026}"/>
              </a:ext>
            </a:extLst>
          </p:cNvPr>
          <p:cNvSpPr txBox="1"/>
          <p:nvPr/>
        </p:nvSpPr>
        <p:spPr>
          <a:xfrm>
            <a:off x="85725" y="5732688"/>
            <a:ext cx="7391400" cy="923330"/>
          </a:xfrm>
          <a:prstGeom prst="rect">
            <a:avLst/>
          </a:prstGeom>
          <a:noFill/>
        </p:spPr>
        <p:txBody>
          <a:bodyPr wrap="square" rtlCol="0">
            <a:spAutoFit/>
          </a:bodyPr>
          <a:lstStyle/>
          <a:p>
            <a:r>
              <a:rPr lang="en-CA" dirty="0"/>
              <a:t>Watson Discovery also allows the user to choice from a pre-made sample queries based on your data. Above is a query of very negative tweets with the </a:t>
            </a:r>
            <a:r>
              <a:rPr lang="en-CA" dirty="0" err="1"/>
              <a:t>TwitterHandle</a:t>
            </a:r>
            <a:r>
              <a:rPr lang="en-CA" dirty="0"/>
              <a:t> @apple and the resulting JSON analysis.</a:t>
            </a:r>
          </a:p>
        </p:txBody>
      </p:sp>
      <p:sp>
        <p:nvSpPr>
          <p:cNvPr id="11" name="Oval 10">
            <a:extLst>
              <a:ext uri="{FF2B5EF4-FFF2-40B4-BE49-F238E27FC236}">
                <a16:creationId xmlns:a16="http://schemas.microsoft.com/office/drawing/2014/main" id="{9B7BEE41-A278-40D2-B17E-651CE3541015}"/>
              </a:ext>
            </a:extLst>
          </p:cNvPr>
          <p:cNvSpPr/>
          <p:nvPr/>
        </p:nvSpPr>
        <p:spPr>
          <a:xfrm>
            <a:off x="6096000" y="1409961"/>
            <a:ext cx="1230386" cy="456939"/>
          </a:xfrm>
          <a:prstGeom prst="ellipse">
            <a:avLst/>
          </a:prstGeom>
          <a:noFill/>
          <a:ln w="127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200548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9328FC-D17A-4A83-8F79-57B0043059F7}"/>
              </a:ext>
            </a:extLst>
          </p:cNvPr>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8D717D84-3484-4DAE-BA7E-19E50B9691BD}"/>
              </a:ext>
            </a:extLst>
          </p:cNvPr>
          <p:cNvSpPr>
            <a:spLocks noGrp="1"/>
          </p:cNvSpPr>
          <p:nvPr>
            <p:ph type="title"/>
          </p:nvPr>
        </p:nvSpPr>
        <p:spPr>
          <a:xfrm>
            <a:off x="0" y="433007"/>
            <a:ext cx="6487064" cy="1000664"/>
          </a:xfrm>
        </p:spPr>
        <p:txBody>
          <a:bodyPr>
            <a:normAutofit/>
          </a:bodyPr>
          <a:lstStyle/>
          <a:p>
            <a:r>
              <a:rPr lang="en-CA" sz="5400" u="sng" dirty="0">
                <a:solidFill>
                  <a:schemeClr val="bg1"/>
                </a:solidFill>
              </a:rPr>
              <a:t>Deliverable A: </a:t>
            </a:r>
          </a:p>
        </p:txBody>
      </p:sp>
      <p:sp>
        <p:nvSpPr>
          <p:cNvPr id="5" name="TextBox 4">
            <a:extLst>
              <a:ext uri="{FF2B5EF4-FFF2-40B4-BE49-F238E27FC236}">
                <a16:creationId xmlns:a16="http://schemas.microsoft.com/office/drawing/2014/main" id="{346B550E-5538-40FF-884B-8686906C4A40}"/>
              </a:ext>
            </a:extLst>
          </p:cNvPr>
          <p:cNvSpPr txBox="1"/>
          <p:nvPr/>
        </p:nvSpPr>
        <p:spPr>
          <a:xfrm>
            <a:off x="355134" y="1606679"/>
            <a:ext cx="11836866" cy="5078313"/>
          </a:xfrm>
          <a:prstGeom prst="rect">
            <a:avLst/>
          </a:prstGeom>
          <a:noFill/>
        </p:spPr>
        <p:txBody>
          <a:bodyPr wrap="square" rtlCol="0">
            <a:spAutoFit/>
          </a:bodyPr>
          <a:lstStyle/>
          <a:p>
            <a:r>
              <a:rPr lang="en-CA" sz="3600" dirty="0">
                <a:solidFill>
                  <a:schemeClr val="bg1"/>
                </a:solidFill>
              </a:rPr>
              <a:t>Now, let’s explore Watson Discovery Query requests using Natural Language. </a:t>
            </a:r>
          </a:p>
          <a:p>
            <a:endParaRPr lang="en-CA" sz="3600" dirty="0">
              <a:solidFill>
                <a:schemeClr val="bg1"/>
              </a:solidFill>
            </a:endParaRPr>
          </a:p>
          <a:p>
            <a:r>
              <a:rPr lang="en-CA" sz="3600" dirty="0">
                <a:solidFill>
                  <a:schemeClr val="bg1"/>
                </a:solidFill>
              </a:rPr>
              <a:t>Generate a query which finds the tweets with the most negative sentiment about the iPhone 5s (but not the 5c).</a:t>
            </a:r>
          </a:p>
          <a:p>
            <a:r>
              <a:rPr lang="en-CA" sz="3600" dirty="0">
                <a:solidFill>
                  <a:schemeClr val="bg1"/>
                </a:solidFill>
              </a:rPr>
              <a:t>(yes, it’s a 2014 dataset). Use a negative sentiment score of under or equal to 0.2.</a:t>
            </a:r>
          </a:p>
          <a:p>
            <a:endParaRPr lang="en-CA" sz="3600" dirty="0">
              <a:solidFill>
                <a:schemeClr val="bg1"/>
              </a:solidFill>
            </a:endParaRPr>
          </a:p>
          <a:p>
            <a:r>
              <a:rPr lang="en-CA" sz="3600" dirty="0">
                <a:solidFill>
                  <a:schemeClr val="bg1"/>
                </a:solidFill>
              </a:rPr>
              <a:t>Screenshot your results and save to a Word document.</a:t>
            </a:r>
          </a:p>
        </p:txBody>
      </p:sp>
    </p:spTree>
    <p:extLst>
      <p:ext uri="{BB962C8B-B14F-4D97-AF65-F5344CB8AC3E}">
        <p14:creationId xmlns:p14="http://schemas.microsoft.com/office/powerpoint/2010/main" val="176971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A8AA5BC-4F7A-4226-8F99-6D824B226A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E5445C6-DD42-4979-86FF-03730E8C6D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45000665-DFC7-417E-8FD7-516A0F15C97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944298E-D24B-4E06-9A2A-79A46F4C57C4}"/>
              </a:ext>
            </a:extLst>
          </p:cNvPr>
          <p:cNvSpPr txBox="1"/>
          <p:nvPr/>
        </p:nvSpPr>
        <p:spPr>
          <a:xfrm>
            <a:off x="1524000" y="1122362"/>
            <a:ext cx="9144000" cy="284003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800" dirty="0">
                <a:latin typeface="+mj-lt"/>
                <a:ea typeface="+mj-ea"/>
                <a:cs typeface="+mj-cs"/>
              </a:rPr>
              <a:t>Watson News Discovery</a:t>
            </a:r>
            <a:endParaRPr lang="en-US" sz="5800" kern="1200" dirty="0">
              <a:solidFill>
                <a:schemeClr val="tx1"/>
              </a:solidFill>
              <a:latin typeface="+mj-lt"/>
              <a:ea typeface="+mj-ea"/>
              <a:cs typeface="+mj-cs"/>
            </a:endParaRPr>
          </a:p>
        </p:txBody>
      </p:sp>
    </p:spTree>
    <p:extLst>
      <p:ext uri="{BB962C8B-B14F-4D97-AF65-F5344CB8AC3E}">
        <p14:creationId xmlns:p14="http://schemas.microsoft.com/office/powerpoint/2010/main" val="346116555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1445B8C-D724-4F73-AB77-3CCE4E822C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20963"/>
            <a:ext cx="4657345" cy="6816065"/>
          </a:xfrm>
          <a:prstGeom prst="rect">
            <a:avLst/>
          </a:prstGeom>
          <a:solidFill>
            <a:schemeClr val="bg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99905336-A7CD-4C75-9E77-C704674F404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73347" y="3429000"/>
            <a:ext cx="1597456" cy="0"/>
          </a:xfrm>
          <a:prstGeom prst="line">
            <a:avLst/>
          </a:prstGeom>
          <a:ln w="5080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9274571-C87B-4B9A-A213-B3D1A532A6A0}"/>
              </a:ext>
            </a:extLst>
          </p:cNvPr>
          <p:cNvPicPr>
            <a:picLocks noChangeAspect="1"/>
          </p:cNvPicPr>
          <p:nvPr/>
        </p:nvPicPr>
        <p:blipFill rotWithShape="1">
          <a:blip r:embed="rId2"/>
          <a:srcRect l="3512" t="11021" r="49913" b="48644"/>
          <a:stretch/>
        </p:blipFill>
        <p:spPr>
          <a:xfrm>
            <a:off x="7683402" y="563234"/>
            <a:ext cx="4447290" cy="2166432"/>
          </a:xfrm>
          <a:prstGeom prst="rect">
            <a:avLst/>
          </a:prstGeom>
        </p:spPr>
      </p:pic>
      <p:pic>
        <p:nvPicPr>
          <p:cNvPr id="3" name="Picture 2">
            <a:extLst>
              <a:ext uri="{FF2B5EF4-FFF2-40B4-BE49-F238E27FC236}">
                <a16:creationId xmlns:a16="http://schemas.microsoft.com/office/drawing/2014/main" id="{A4ED7A94-6C8D-44DB-8226-ECDDA97395B5}"/>
              </a:ext>
            </a:extLst>
          </p:cNvPr>
          <p:cNvPicPr>
            <a:picLocks noChangeAspect="1"/>
          </p:cNvPicPr>
          <p:nvPr/>
        </p:nvPicPr>
        <p:blipFill rotWithShape="1">
          <a:blip r:embed="rId3"/>
          <a:srcRect l="-942" t="5519" r="33099"/>
          <a:stretch/>
        </p:blipFill>
        <p:spPr>
          <a:xfrm>
            <a:off x="7723430" y="3072810"/>
            <a:ext cx="4367234" cy="3421074"/>
          </a:xfrm>
          <a:prstGeom prst="rect">
            <a:avLst/>
          </a:prstGeom>
        </p:spPr>
      </p:pic>
      <p:sp>
        <p:nvSpPr>
          <p:cNvPr id="5" name="TextBox 4">
            <a:extLst>
              <a:ext uri="{FF2B5EF4-FFF2-40B4-BE49-F238E27FC236}">
                <a16:creationId xmlns:a16="http://schemas.microsoft.com/office/drawing/2014/main" id="{9E491E5B-C2CF-48B0-B869-D4C284DEBBD5}"/>
              </a:ext>
            </a:extLst>
          </p:cNvPr>
          <p:cNvSpPr txBox="1"/>
          <p:nvPr/>
        </p:nvSpPr>
        <p:spPr>
          <a:xfrm>
            <a:off x="454643" y="503154"/>
            <a:ext cx="6387102"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Querying with Discover and Watson Discover News</a:t>
            </a:r>
          </a:p>
        </p:txBody>
      </p:sp>
      <p:sp>
        <p:nvSpPr>
          <p:cNvPr id="6" name="TextBox 5">
            <a:extLst>
              <a:ext uri="{FF2B5EF4-FFF2-40B4-BE49-F238E27FC236}">
                <a16:creationId xmlns:a16="http://schemas.microsoft.com/office/drawing/2014/main" id="{CB171783-36DD-4C7C-9540-FC172CA3959D}"/>
              </a:ext>
            </a:extLst>
          </p:cNvPr>
          <p:cNvSpPr txBox="1"/>
          <p:nvPr/>
        </p:nvSpPr>
        <p:spPr>
          <a:xfrm>
            <a:off x="454643" y="2032010"/>
            <a:ext cx="6978676" cy="4322836"/>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dirty="0"/>
              <a:t>Now that we have seen how to upload your own data and do queries in natural language, we will focus on learning query with a larger dataset.</a:t>
            </a:r>
          </a:p>
          <a:p>
            <a:pPr indent="-228600">
              <a:lnSpc>
                <a:spcPct val="90000"/>
              </a:lnSpc>
              <a:spcAft>
                <a:spcPts val="600"/>
              </a:spcAft>
              <a:buFont typeface="Arial" panose="020B0604020202020204" pitchFamily="34" charset="0"/>
              <a:buChar char="•"/>
            </a:pPr>
            <a:r>
              <a:rPr lang="en-US" dirty="0"/>
              <a:t>Watson Discover News is an active database roughly 16-18 million recent news articles (found online). It is updated with 300k new articles a day and the documents are kept for 60 days. This allows us to query about recent events with a much larger sample size and continually relevant information.</a:t>
            </a:r>
          </a:p>
          <a:p>
            <a:pPr indent="-228600">
              <a:lnSpc>
                <a:spcPct val="90000"/>
              </a:lnSpc>
              <a:spcAft>
                <a:spcPts val="600"/>
              </a:spcAft>
              <a:buFont typeface="Arial" panose="020B0604020202020204" pitchFamily="34" charset="0"/>
              <a:buChar char="•"/>
            </a:pPr>
            <a:r>
              <a:rPr lang="en-US" dirty="0"/>
              <a:t>To enter Watson Discover, return to the main page of Discover and click on the icon which says Watson Discovery News (highlighted in red, to the left).  </a:t>
            </a:r>
          </a:p>
          <a:p>
            <a:pPr indent="-228600">
              <a:lnSpc>
                <a:spcPct val="90000"/>
              </a:lnSpc>
              <a:spcAft>
                <a:spcPts val="600"/>
              </a:spcAft>
              <a:buFont typeface="Arial" panose="020B0604020202020204" pitchFamily="34" charset="0"/>
              <a:buChar char="•"/>
            </a:pPr>
            <a:r>
              <a:rPr lang="en-US" dirty="0"/>
              <a:t>You should see the homepage of Watson Discovery News. This page gives you an overview of their sample.</a:t>
            </a:r>
          </a:p>
          <a:p>
            <a:pPr indent="-228600">
              <a:lnSpc>
                <a:spcPct val="90000"/>
              </a:lnSpc>
              <a:spcAft>
                <a:spcPts val="600"/>
              </a:spcAft>
              <a:buFont typeface="Arial" panose="020B0604020202020204" pitchFamily="34" charset="0"/>
              <a:buChar char="•"/>
            </a:pPr>
            <a:r>
              <a:rPr lang="en-US" dirty="0"/>
              <a:t>Next, head to the query page as we will look into Watson’s visual interface for selecting and segmenting data.</a:t>
            </a:r>
          </a:p>
          <a:p>
            <a:pPr indent="-228600">
              <a:lnSpc>
                <a:spcPct val="90000"/>
              </a:lnSpc>
              <a:spcAft>
                <a:spcPts val="600"/>
              </a:spcAft>
              <a:buFont typeface="Arial" panose="020B0604020202020204" pitchFamily="34" charset="0"/>
              <a:buChar char="•"/>
            </a:pPr>
            <a:endParaRPr lang="en-US" dirty="0"/>
          </a:p>
        </p:txBody>
      </p:sp>
      <p:sp>
        <p:nvSpPr>
          <p:cNvPr id="7" name="Oval 6">
            <a:extLst>
              <a:ext uri="{FF2B5EF4-FFF2-40B4-BE49-F238E27FC236}">
                <a16:creationId xmlns:a16="http://schemas.microsoft.com/office/drawing/2014/main" id="{0576573F-C567-41AB-81D0-CE61246A6258}"/>
              </a:ext>
            </a:extLst>
          </p:cNvPr>
          <p:cNvSpPr/>
          <p:nvPr/>
        </p:nvSpPr>
        <p:spPr>
          <a:xfrm>
            <a:off x="9907047" y="755801"/>
            <a:ext cx="2622910" cy="1953791"/>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135844587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1445B8C-D724-4F73-AB77-3CCE4E822C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20963"/>
            <a:ext cx="4657345" cy="6816065"/>
          </a:xfrm>
          <a:prstGeom prst="rect">
            <a:avLst/>
          </a:prstGeom>
          <a:solidFill>
            <a:schemeClr val="bg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99905336-A7CD-4C75-9E77-C704674F404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73347" y="3429000"/>
            <a:ext cx="1597456" cy="0"/>
          </a:xfrm>
          <a:prstGeom prst="line">
            <a:avLst/>
          </a:prstGeom>
          <a:ln w="5080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491E5B-C2CF-48B0-B869-D4C284DEBBD5}"/>
              </a:ext>
            </a:extLst>
          </p:cNvPr>
          <p:cNvSpPr txBox="1"/>
          <p:nvPr/>
        </p:nvSpPr>
        <p:spPr>
          <a:xfrm>
            <a:off x="454643" y="503154"/>
            <a:ext cx="6387102"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accent1">
                    <a:lumMod val="20000"/>
                    <a:lumOff val="80000"/>
                  </a:schemeClr>
                </a:solidFill>
                <a:latin typeface="+mj-lt"/>
                <a:ea typeface="+mj-ea"/>
                <a:cs typeface="+mj-cs"/>
              </a:rPr>
              <a:t>New Functionality of Discover News</a:t>
            </a:r>
          </a:p>
        </p:txBody>
      </p:sp>
      <p:sp>
        <p:nvSpPr>
          <p:cNvPr id="6" name="TextBox 5">
            <a:extLst>
              <a:ext uri="{FF2B5EF4-FFF2-40B4-BE49-F238E27FC236}">
                <a16:creationId xmlns:a16="http://schemas.microsoft.com/office/drawing/2014/main" id="{CB171783-36DD-4C7C-9540-FC172CA3959D}"/>
              </a:ext>
            </a:extLst>
          </p:cNvPr>
          <p:cNvSpPr txBox="1"/>
          <p:nvPr/>
        </p:nvSpPr>
        <p:spPr>
          <a:xfrm>
            <a:off x="454643" y="2032009"/>
            <a:ext cx="5946157" cy="229935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dirty="0"/>
              <a:t>Compared to our last dataset which used the default configurations, Watson Discovery News uses a custom configuration and extracts semantic roles and relations for its documents. For more information on setting up custom discovery configurations:</a:t>
            </a:r>
          </a:p>
          <a:p>
            <a:pPr>
              <a:lnSpc>
                <a:spcPct val="90000"/>
              </a:lnSpc>
              <a:spcAft>
                <a:spcPts val="600"/>
              </a:spcAft>
            </a:pPr>
            <a:r>
              <a:rPr lang="en-US" dirty="0"/>
              <a:t> https://console.bluemix.net/docs/services/discovery/custom-config.html</a:t>
            </a:r>
          </a:p>
        </p:txBody>
      </p:sp>
      <p:pic>
        <p:nvPicPr>
          <p:cNvPr id="4" name="Picture 3">
            <a:extLst>
              <a:ext uri="{FF2B5EF4-FFF2-40B4-BE49-F238E27FC236}">
                <a16:creationId xmlns:a16="http://schemas.microsoft.com/office/drawing/2014/main" id="{C4F6E356-4B16-4595-BF19-AEEC225F46A0}"/>
              </a:ext>
            </a:extLst>
          </p:cNvPr>
          <p:cNvPicPr>
            <a:picLocks noChangeAspect="1"/>
          </p:cNvPicPr>
          <p:nvPr/>
        </p:nvPicPr>
        <p:blipFill rotWithShape="1">
          <a:blip r:embed="rId2"/>
          <a:srcRect l="21809" t="28245" r="42171" b="24737"/>
          <a:stretch/>
        </p:blipFill>
        <p:spPr>
          <a:xfrm>
            <a:off x="7026441" y="-12117"/>
            <a:ext cx="5165559" cy="3792793"/>
          </a:xfrm>
          <a:prstGeom prst="rect">
            <a:avLst/>
          </a:prstGeom>
        </p:spPr>
      </p:pic>
      <p:pic>
        <p:nvPicPr>
          <p:cNvPr id="8" name="Picture 7">
            <a:extLst>
              <a:ext uri="{FF2B5EF4-FFF2-40B4-BE49-F238E27FC236}">
                <a16:creationId xmlns:a16="http://schemas.microsoft.com/office/drawing/2014/main" id="{6B74FD26-ABDD-4F6A-B69E-8F9AC4154047}"/>
              </a:ext>
            </a:extLst>
          </p:cNvPr>
          <p:cNvPicPr>
            <a:picLocks noChangeAspect="1"/>
          </p:cNvPicPr>
          <p:nvPr/>
        </p:nvPicPr>
        <p:blipFill rotWithShape="1">
          <a:blip r:embed="rId3"/>
          <a:srcRect l="22204" t="28070" r="41381" b="22982"/>
          <a:stretch/>
        </p:blipFill>
        <p:spPr>
          <a:xfrm>
            <a:off x="7026440" y="2964442"/>
            <a:ext cx="5165559" cy="3905666"/>
          </a:xfrm>
          <a:prstGeom prst="rect">
            <a:avLst/>
          </a:prstGeom>
        </p:spPr>
      </p:pic>
      <p:sp>
        <p:nvSpPr>
          <p:cNvPr id="11" name="TextBox 10">
            <a:extLst>
              <a:ext uri="{FF2B5EF4-FFF2-40B4-BE49-F238E27FC236}">
                <a16:creationId xmlns:a16="http://schemas.microsoft.com/office/drawing/2014/main" id="{BA0A4E52-C1D4-4C5E-AA7E-AC789B605AAA}"/>
              </a:ext>
            </a:extLst>
          </p:cNvPr>
          <p:cNvSpPr txBox="1"/>
          <p:nvPr/>
        </p:nvSpPr>
        <p:spPr>
          <a:xfrm>
            <a:off x="454644" y="4565405"/>
            <a:ext cx="6166628" cy="9277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b="1" dirty="0" err="1"/>
              <a:t>Semantic_Roles</a:t>
            </a:r>
            <a:r>
              <a:rPr lang="en-US" b="1" dirty="0"/>
              <a:t> </a:t>
            </a:r>
            <a:r>
              <a:rPr lang="en-US" dirty="0"/>
              <a:t>enrichment finds sentences like subjects, actions and objects within the ingested text.  </a:t>
            </a:r>
          </a:p>
        </p:txBody>
      </p:sp>
      <p:sp>
        <p:nvSpPr>
          <p:cNvPr id="12" name="TextBox 11">
            <a:extLst>
              <a:ext uri="{FF2B5EF4-FFF2-40B4-BE49-F238E27FC236}">
                <a16:creationId xmlns:a16="http://schemas.microsoft.com/office/drawing/2014/main" id="{16F595C6-791D-4641-94AF-CCDB3E12ED8A}"/>
              </a:ext>
            </a:extLst>
          </p:cNvPr>
          <p:cNvSpPr txBox="1"/>
          <p:nvPr/>
        </p:nvSpPr>
        <p:spPr>
          <a:xfrm>
            <a:off x="454643" y="5427088"/>
            <a:ext cx="6166629" cy="9277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b="1" dirty="0"/>
              <a:t>Relations </a:t>
            </a:r>
            <a:r>
              <a:rPr lang="en-US" dirty="0"/>
              <a:t>enrichment aims to extract relationship between known relationships between entities in text.</a:t>
            </a:r>
          </a:p>
        </p:txBody>
      </p:sp>
    </p:spTree>
    <p:extLst>
      <p:ext uri="{BB962C8B-B14F-4D97-AF65-F5344CB8AC3E}">
        <p14:creationId xmlns:p14="http://schemas.microsoft.com/office/powerpoint/2010/main" val="54217863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61445B8C-D724-4F73-AB77-3CCE4E822C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20963"/>
            <a:ext cx="4657345" cy="6816065"/>
          </a:xfrm>
          <a:prstGeom prst="rect">
            <a:avLst/>
          </a:prstGeom>
          <a:solidFill>
            <a:schemeClr val="bg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2">
            <a:extLst>
              <a:ext uri="{FF2B5EF4-FFF2-40B4-BE49-F238E27FC236}">
                <a16:creationId xmlns:a16="http://schemas.microsoft.com/office/drawing/2014/main" id="{99905336-A7CD-4C75-9E77-C704674F404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73347" y="3429000"/>
            <a:ext cx="1597456" cy="0"/>
          </a:xfrm>
          <a:prstGeom prst="line">
            <a:avLst/>
          </a:prstGeom>
          <a:ln w="5080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6A36F76-B342-4015-B00D-8E10B0DB6E50}"/>
              </a:ext>
            </a:extLst>
          </p:cNvPr>
          <p:cNvSpPr txBox="1"/>
          <p:nvPr/>
        </p:nvSpPr>
        <p:spPr>
          <a:xfrm>
            <a:off x="291698" y="2176462"/>
            <a:ext cx="6762168" cy="5705643"/>
          </a:xfrm>
          <a:prstGeom prst="rect">
            <a:avLst/>
          </a:prstGeom>
        </p:spPr>
        <p:txBody>
          <a:bodyPr vert="horz" lIns="91440" tIns="45720" rIns="91440" bIns="45720" rtlCol="0" anchor="t">
            <a:normAutofit/>
          </a:bodyPr>
          <a:lstStyle/>
          <a:p>
            <a:pPr>
              <a:lnSpc>
                <a:spcPct val="90000"/>
              </a:lnSpc>
              <a:spcAft>
                <a:spcPts val="600"/>
              </a:spcAft>
            </a:pPr>
            <a:endParaRPr lang="en-US" dirty="0"/>
          </a:p>
          <a:p>
            <a:pPr>
              <a:lnSpc>
                <a:spcPct val="90000"/>
              </a:lnSpc>
              <a:spcAft>
                <a:spcPts val="600"/>
              </a:spcAft>
            </a:pPr>
            <a:endParaRPr lang="en-US" dirty="0"/>
          </a:p>
        </p:txBody>
      </p:sp>
      <p:pic>
        <p:nvPicPr>
          <p:cNvPr id="2" name="Picture 1">
            <a:extLst>
              <a:ext uri="{FF2B5EF4-FFF2-40B4-BE49-F238E27FC236}">
                <a16:creationId xmlns:a16="http://schemas.microsoft.com/office/drawing/2014/main" id="{E6923FCD-4F98-43B4-AD64-D3E68F5C3E77}"/>
              </a:ext>
            </a:extLst>
          </p:cNvPr>
          <p:cNvPicPr>
            <a:picLocks noChangeAspect="1"/>
          </p:cNvPicPr>
          <p:nvPr/>
        </p:nvPicPr>
        <p:blipFill rotWithShape="1">
          <a:blip r:embed="rId2"/>
          <a:srcRect l="3907" t="10417" b="8889"/>
          <a:stretch/>
        </p:blipFill>
        <p:spPr>
          <a:xfrm>
            <a:off x="0" y="1058944"/>
            <a:ext cx="12232428" cy="5778083"/>
          </a:xfrm>
          <a:prstGeom prst="rect">
            <a:avLst/>
          </a:prstGeom>
        </p:spPr>
      </p:pic>
      <p:sp>
        <p:nvSpPr>
          <p:cNvPr id="7" name="TextBox 6">
            <a:extLst>
              <a:ext uri="{FF2B5EF4-FFF2-40B4-BE49-F238E27FC236}">
                <a16:creationId xmlns:a16="http://schemas.microsoft.com/office/drawing/2014/main" id="{400C5EBB-EA62-445E-9CB0-6F7D01B124E4}"/>
              </a:ext>
            </a:extLst>
          </p:cNvPr>
          <p:cNvSpPr txBox="1"/>
          <p:nvPr/>
        </p:nvSpPr>
        <p:spPr>
          <a:xfrm>
            <a:off x="666764" y="396163"/>
            <a:ext cx="6387102"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Querying News with the </a:t>
            </a:r>
            <a:r>
              <a:rPr lang="en-US" sz="4400" b="1" kern="1200" dirty="0">
                <a:solidFill>
                  <a:schemeClr val="bg1"/>
                </a:solidFill>
                <a:latin typeface="+mj-lt"/>
                <a:ea typeface="+mj-ea"/>
                <a:cs typeface="+mj-cs"/>
              </a:rPr>
              <a:t>Visual Interface</a:t>
            </a:r>
          </a:p>
        </p:txBody>
      </p:sp>
      <p:sp>
        <p:nvSpPr>
          <p:cNvPr id="3" name="TextBox 2">
            <a:extLst>
              <a:ext uri="{FF2B5EF4-FFF2-40B4-BE49-F238E27FC236}">
                <a16:creationId xmlns:a16="http://schemas.microsoft.com/office/drawing/2014/main" id="{BF823AAA-F1E4-4439-9F86-870D8D3AB199}"/>
              </a:ext>
            </a:extLst>
          </p:cNvPr>
          <p:cNvSpPr txBox="1"/>
          <p:nvPr/>
        </p:nvSpPr>
        <p:spPr>
          <a:xfrm>
            <a:off x="104371" y="5100836"/>
            <a:ext cx="7341827" cy="1477328"/>
          </a:xfrm>
          <a:prstGeom prst="rect">
            <a:avLst/>
          </a:prstGeom>
          <a:noFill/>
        </p:spPr>
        <p:txBody>
          <a:bodyPr wrap="square" rtlCol="0">
            <a:spAutoFit/>
          </a:bodyPr>
          <a:lstStyle/>
          <a:p>
            <a:r>
              <a:rPr lang="en-CA" dirty="0">
                <a:solidFill>
                  <a:schemeClr val="bg1"/>
                </a:solidFill>
              </a:rPr>
              <a:t>Similarly to Part A, Discovery News can be queried with Natural Language. However, due to the large sample size, looking through all 44,029 would be a daunting task. But, as you may be wondering, there is a better way. This is one reason to use the Watson Visual Interface to extract more specific data from News.</a:t>
            </a:r>
          </a:p>
        </p:txBody>
      </p:sp>
    </p:spTree>
    <p:extLst>
      <p:ext uri="{BB962C8B-B14F-4D97-AF65-F5344CB8AC3E}">
        <p14:creationId xmlns:p14="http://schemas.microsoft.com/office/powerpoint/2010/main" val="336472516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61445B8C-D724-4F73-AB77-3CCE4E822C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20963"/>
            <a:ext cx="4657345" cy="6816065"/>
          </a:xfrm>
          <a:prstGeom prst="rect">
            <a:avLst/>
          </a:prstGeom>
          <a:solidFill>
            <a:schemeClr val="bg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2">
            <a:extLst>
              <a:ext uri="{FF2B5EF4-FFF2-40B4-BE49-F238E27FC236}">
                <a16:creationId xmlns:a16="http://schemas.microsoft.com/office/drawing/2014/main" id="{99905336-A7CD-4C75-9E77-C704674F404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73347" y="3429000"/>
            <a:ext cx="1597456" cy="0"/>
          </a:xfrm>
          <a:prstGeom prst="line">
            <a:avLst/>
          </a:prstGeom>
          <a:ln w="5080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6A36F76-B342-4015-B00D-8E10B0DB6E50}"/>
              </a:ext>
            </a:extLst>
          </p:cNvPr>
          <p:cNvSpPr txBox="1"/>
          <p:nvPr/>
        </p:nvSpPr>
        <p:spPr>
          <a:xfrm>
            <a:off x="291698" y="2176462"/>
            <a:ext cx="6762168" cy="5705643"/>
          </a:xfrm>
          <a:prstGeom prst="rect">
            <a:avLst/>
          </a:prstGeom>
        </p:spPr>
        <p:txBody>
          <a:bodyPr vert="horz" lIns="91440" tIns="45720" rIns="91440" bIns="45720" rtlCol="0" anchor="t">
            <a:normAutofit/>
          </a:bodyPr>
          <a:lstStyle/>
          <a:p>
            <a:pPr>
              <a:lnSpc>
                <a:spcPct val="90000"/>
              </a:lnSpc>
              <a:spcAft>
                <a:spcPts val="600"/>
              </a:spcAft>
            </a:pPr>
            <a:endParaRPr lang="en-US" dirty="0"/>
          </a:p>
          <a:p>
            <a:pPr>
              <a:lnSpc>
                <a:spcPct val="90000"/>
              </a:lnSpc>
              <a:spcAft>
                <a:spcPts val="600"/>
              </a:spcAft>
            </a:pPr>
            <a:endParaRPr lang="en-US" dirty="0"/>
          </a:p>
        </p:txBody>
      </p:sp>
      <p:pic>
        <p:nvPicPr>
          <p:cNvPr id="2" name="Picture 1">
            <a:extLst>
              <a:ext uri="{FF2B5EF4-FFF2-40B4-BE49-F238E27FC236}">
                <a16:creationId xmlns:a16="http://schemas.microsoft.com/office/drawing/2014/main" id="{E6923FCD-4F98-43B4-AD64-D3E68F5C3E77}"/>
              </a:ext>
            </a:extLst>
          </p:cNvPr>
          <p:cNvPicPr>
            <a:picLocks noChangeAspect="1"/>
          </p:cNvPicPr>
          <p:nvPr/>
        </p:nvPicPr>
        <p:blipFill rotWithShape="1">
          <a:blip r:embed="rId2"/>
          <a:srcRect l="3907" t="10417" r="36904" b="59277"/>
          <a:stretch/>
        </p:blipFill>
        <p:spPr>
          <a:xfrm>
            <a:off x="0" y="983326"/>
            <a:ext cx="7534655" cy="2170031"/>
          </a:xfrm>
          <a:prstGeom prst="rect">
            <a:avLst/>
          </a:prstGeom>
        </p:spPr>
      </p:pic>
      <p:sp>
        <p:nvSpPr>
          <p:cNvPr id="7" name="TextBox 6">
            <a:extLst>
              <a:ext uri="{FF2B5EF4-FFF2-40B4-BE49-F238E27FC236}">
                <a16:creationId xmlns:a16="http://schemas.microsoft.com/office/drawing/2014/main" id="{400C5EBB-EA62-445E-9CB0-6F7D01B124E4}"/>
              </a:ext>
            </a:extLst>
          </p:cNvPr>
          <p:cNvSpPr txBox="1"/>
          <p:nvPr/>
        </p:nvSpPr>
        <p:spPr>
          <a:xfrm>
            <a:off x="0" y="396162"/>
            <a:ext cx="6387102"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Querying News with the </a:t>
            </a:r>
            <a:r>
              <a:rPr lang="en-US" sz="4400" b="1" kern="1200" dirty="0">
                <a:solidFill>
                  <a:schemeClr val="bg1"/>
                </a:solidFill>
                <a:latin typeface="+mj-lt"/>
                <a:ea typeface="+mj-ea"/>
                <a:cs typeface="+mj-cs"/>
              </a:rPr>
              <a:t>Visual Interface (2)</a:t>
            </a:r>
          </a:p>
        </p:txBody>
      </p:sp>
      <p:sp>
        <p:nvSpPr>
          <p:cNvPr id="8" name="Oval 7">
            <a:extLst>
              <a:ext uri="{FF2B5EF4-FFF2-40B4-BE49-F238E27FC236}">
                <a16:creationId xmlns:a16="http://schemas.microsoft.com/office/drawing/2014/main" id="{CB08CD40-5062-4AFA-99EE-0014B1E7B61B}"/>
              </a:ext>
            </a:extLst>
          </p:cNvPr>
          <p:cNvSpPr/>
          <p:nvPr/>
        </p:nvSpPr>
        <p:spPr>
          <a:xfrm>
            <a:off x="1162049" y="2466015"/>
            <a:ext cx="1631451" cy="448846"/>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pic>
        <p:nvPicPr>
          <p:cNvPr id="5" name="Picture 4">
            <a:extLst>
              <a:ext uri="{FF2B5EF4-FFF2-40B4-BE49-F238E27FC236}">
                <a16:creationId xmlns:a16="http://schemas.microsoft.com/office/drawing/2014/main" id="{B90D0E30-25DD-413A-A422-CD245557E4C2}"/>
              </a:ext>
            </a:extLst>
          </p:cNvPr>
          <p:cNvPicPr>
            <a:picLocks noChangeAspect="1"/>
          </p:cNvPicPr>
          <p:nvPr/>
        </p:nvPicPr>
        <p:blipFill rotWithShape="1">
          <a:blip r:embed="rId3"/>
          <a:srcRect l="3985" t="28153" r="1250" b="32685"/>
          <a:stretch/>
        </p:blipFill>
        <p:spPr>
          <a:xfrm>
            <a:off x="-1" y="3883738"/>
            <a:ext cx="12201525" cy="2867375"/>
          </a:xfrm>
          <a:prstGeom prst="rect">
            <a:avLst/>
          </a:prstGeom>
        </p:spPr>
      </p:pic>
      <p:sp>
        <p:nvSpPr>
          <p:cNvPr id="6" name="Rectangle 5">
            <a:extLst>
              <a:ext uri="{FF2B5EF4-FFF2-40B4-BE49-F238E27FC236}">
                <a16:creationId xmlns:a16="http://schemas.microsoft.com/office/drawing/2014/main" id="{C1FD6163-16CD-4872-83C9-7B848E9D62B0}"/>
              </a:ext>
            </a:extLst>
          </p:cNvPr>
          <p:cNvSpPr/>
          <p:nvPr/>
        </p:nvSpPr>
        <p:spPr>
          <a:xfrm>
            <a:off x="9001125" y="3286125"/>
            <a:ext cx="1857375" cy="352425"/>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43F3E9E6-7591-41C9-8382-D347470749DC}"/>
              </a:ext>
            </a:extLst>
          </p:cNvPr>
          <p:cNvSpPr txBox="1"/>
          <p:nvPr/>
        </p:nvSpPr>
        <p:spPr>
          <a:xfrm>
            <a:off x="7791450" y="676275"/>
            <a:ext cx="4219575" cy="2585323"/>
          </a:xfrm>
          <a:prstGeom prst="rect">
            <a:avLst/>
          </a:prstGeom>
          <a:noFill/>
        </p:spPr>
        <p:txBody>
          <a:bodyPr wrap="square" rtlCol="0">
            <a:spAutoFit/>
          </a:bodyPr>
          <a:lstStyle/>
          <a:p>
            <a:r>
              <a:rPr lang="en-CA" dirty="0"/>
              <a:t>As pictured below, discovery allows us make queries visually, as long as we know the relevant field. </a:t>
            </a:r>
          </a:p>
          <a:p>
            <a:endParaRPr lang="en-CA" dirty="0"/>
          </a:p>
          <a:p>
            <a:r>
              <a:rPr lang="en-CA" dirty="0"/>
              <a:t>The query below searches for enriched text with the entity LeBron James, which has been relegated to the category /sports/basketball AND has a negative sentiment. </a:t>
            </a:r>
          </a:p>
        </p:txBody>
      </p:sp>
    </p:spTree>
    <p:extLst>
      <p:ext uri="{BB962C8B-B14F-4D97-AF65-F5344CB8AC3E}">
        <p14:creationId xmlns:p14="http://schemas.microsoft.com/office/powerpoint/2010/main" val="201263265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61445B8C-D724-4F73-AB77-3CCE4E822C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20963"/>
            <a:ext cx="4657345" cy="6816065"/>
          </a:xfrm>
          <a:prstGeom prst="rect">
            <a:avLst/>
          </a:prstGeom>
          <a:solidFill>
            <a:schemeClr val="bg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2">
            <a:extLst>
              <a:ext uri="{FF2B5EF4-FFF2-40B4-BE49-F238E27FC236}">
                <a16:creationId xmlns:a16="http://schemas.microsoft.com/office/drawing/2014/main" id="{99905336-A7CD-4C75-9E77-C704674F404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73347" y="3429000"/>
            <a:ext cx="1597456" cy="0"/>
          </a:xfrm>
          <a:prstGeom prst="line">
            <a:avLst/>
          </a:prstGeom>
          <a:ln w="5080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82D3279-D6E1-4A98-A014-F07D685DAC75}"/>
              </a:ext>
            </a:extLst>
          </p:cNvPr>
          <p:cNvSpPr txBox="1"/>
          <p:nvPr/>
        </p:nvSpPr>
        <p:spPr>
          <a:xfrm>
            <a:off x="7786100" y="177893"/>
            <a:ext cx="4171948" cy="3416320"/>
          </a:xfrm>
          <a:prstGeom prst="rect">
            <a:avLst/>
          </a:prstGeom>
          <a:noFill/>
        </p:spPr>
        <p:txBody>
          <a:bodyPr wrap="square" rtlCol="0">
            <a:spAutoFit/>
          </a:bodyPr>
          <a:lstStyle/>
          <a:p>
            <a:r>
              <a:rPr lang="en-CA" dirty="0">
                <a:highlight>
                  <a:srgbClr val="353535"/>
                </a:highlight>
              </a:rPr>
              <a:t>In addition to a description of matching documents, Watson Discovery also allows you to see the JSON output from your query (pictured to the left) as we have seen earlier.</a:t>
            </a:r>
          </a:p>
          <a:p>
            <a:endParaRPr lang="en-CA" dirty="0">
              <a:highlight>
                <a:srgbClr val="353535"/>
              </a:highlight>
            </a:endParaRPr>
          </a:p>
          <a:p>
            <a:r>
              <a:rPr lang="en-CA" dirty="0">
                <a:highlight>
                  <a:srgbClr val="353535"/>
                </a:highlight>
              </a:rPr>
              <a:t>The search to the left would find all text with extracted concepts related to “AI” with an overall negative sentiment label.</a:t>
            </a:r>
          </a:p>
          <a:p>
            <a:endParaRPr lang="en-CA" dirty="0">
              <a:highlight>
                <a:srgbClr val="353535"/>
              </a:highlight>
            </a:endParaRPr>
          </a:p>
          <a:p>
            <a:r>
              <a:rPr lang="en-CA" dirty="0">
                <a:highlight>
                  <a:srgbClr val="353535"/>
                </a:highlight>
              </a:rPr>
              <a:t>The screenshot below is the same query done through querying language.</a:t>
            </a:r>
          </a:p>
        </p:txBody>
      </p:sp>
      <p:pic>
        <p:nvPicPr>
          <p:cNvPr id="3" name="Picture 2">
            <a:extLst>
              <a:ext uri="{FF2B5EF4-FFF2-40B4-BE49-F238E27FC236}">
                <a16:creationId xmlns:a16="http://schemas.microsoft.com/office/drawing/2014/main" id="{BD402A22-2B6F-4A03-94D3-4F83EED2C88E}"/>
              </a:ext>
            </a:extLst>
          </p:cNvPr>
          <p:cNvPicPr>
            <a:picLocks noChangeAspect="1"/>
          </p:cNvPicPr>
          <p:nvPr/>
        </p:nvPicPr>
        <p:blipFill rotWithShape="1">
          <a:blip r:embed="rId2"/>
          <a:srcRect l="52775" t="30388" r="22946" b="52056"/>
          <a:stretch/>
        </p:blipFill>
        <p:spPr>
          <a:xfrm>
            <a:off x="7777352" y="3751143"/>
            <a:ext cx="4171949" cy="1696925"/>
          </a:xfrm>
          <a:prstGeom prst="rect">
            <a:avLst/>
          </a:prstGeom>
        </p:spPr>
      </p:pic>
      <p:sp>
        <p:nvSpPr>
          <p:cNvPr id="4" name="TextBox 3">
            <a:extLst>
              <a:ext uri="{FF2B5EF4-FFF2-40B4-BE49-F238E27FC236}">
                <a16:creationId xmlns:a16="http://schemas.microsoft.com/office/drawing/2014/main" id="{DFA8063F-F9D3-4CBF-B0EE-DE43B98A1B14}"/>
              </a:ext>
            </a:extLst>
          </p:cNvPr>
          <p:cNvSpPr txBox="1"/>
          <p:nvPr/>
        </p:nvSpPr>
        <p:spPr>
          <a:xfrm>
            <a:off x="41325" y="177893"/>
            <a:ext cx="4937760" cy="646331"/>
          </a:xfrm>
          <a:prstGeom prst="rect">
            <a:avLst/>
          </a:prstGeom>
          <a:noFill/>
        </p:spPr>
        <p:txBody>
          <a:bodyPr wrap="square" rtlCol="0">
            <a:spAutoFit/>
          </a:bodyPr>
          <a:lstStyle/>
          <a:p>
            <a:r>
              <a:rPr lang="en-CA" sz="3600" dirty="0"/>
              <a:t>Visual Querying: Example</a:t>
            </a:r>
          </a:p>
        </p:txBody>
      </p:sp>
      <p:sp>
        <p:nvSpPr>
          <p:cNvPr id="10" name="TextBox 9">
            <a:extLst>
              <a:ext uri="{FF2B5EF4-FFF2-40B4-BE49-F238E27FC236}">
                <a16:creationId xmlns:a16="http://schemas.microsoft.com/office/drawing/2014/main" id="{F64C953E-EA52-4A76-80C6-73E5979A7C7B}"/>
              </a:ext>
            </a:extLst>
          </p:cNvPr>
          <p:cNvSpPr txBox="1"/>
          <p:nvPr/>
        </p:nvSpPr>
        <p:spPr>
          <a:xfrm>
            <a:off x="7786100" y="5944893"/>
            <a:ext cx="4171948" cy="646331"/>
          </a:xfrm>
          <a:prstGeom prst="rect">
            <a:avLst/>
          </a:prstGeom>
          <a:noFill/>
        </p:spPr>
        <p:txBody>
          <a:bodyPr wrap="square" rtlCol="0">
            <a:spAutoFit/>
          </a:bodyPr>
          <a:lstStyle/>
          <a:p>
            <a:r>
              <a:rPr lang="en-CA" dirty="0"/>
              <a:t>Speaking of the discovery querying language… </a:t>
            </a:r>
          </a:p>
        </p:txBody>
      </p:sp>
      <p:pic>
        <p:nvPicPr>
          <p:cNvPr id="5" name="Picture 4">
            <a:extLst>
              <a:ext uri="{FF2B5EF4-FFF2-40B4-BE49-F238E27FC236}">
                <a16:creationId xmlns:a16="http://schemas.microsoft.com/office/drawing/2014/main" id="{A71E6BBA-B69F-444F-AA02-97FEBE679D46}"/>
              </a:ext>
            </a:extLst>
          </p:cNvPr>
          <p:cNvPicPr>
            <a:picLocks noChangeAspect="1"/>
          </p:cNvPicPr>
          <p:nvPr/>
        </p:nvPicPr>
        <p:blipFill rotWithShape="1">
          <a:blip r:embed="rId3"/>
          <a:srcRect l="4342" t="33017" r="40119" b="27490"/>
          <a:stretch/>
        </p:blipFill>
        <p:spPr>
          <a:xfrm>
            <a:off x="520641" y="1044037"/>
            <a:ext cx="6771315" cy="2707106"/>
          </a:xfrm>
          <a:prstGeom prst="rect">
            <a:avLst/>
          </a:prstGeom>
        </p:spPr>
      </p:pic>
      <p:pic>
        <p:nvPicPr>
          <p:cNvPr id="7" name="Picture 6">
            <a:extLst>
              <a:ext uri="{FF2B5EF4-FFF2-40B4-BE49-F238E27FC236}">
                <a16:creationId xmlns:a16="http://schemas.microsoft.com/office/drawing/2014/main" id="{51AE8BE3-D3BB-4F4A-8871-523EEF114098}"/>
              </a:ext>
            </a:extLst>
          </p:cNvPr>
          <p:cNvPicPr>
            <a:picLocks noChangeAspect="1"/>
          </p:cNvPicPr>
          <p:nvPr/>
        </p:nvPicPr>
        <p:blipFill rotWithShape="1">
          <a:blip r:embed="rId3"/>
          <a:srcRect l="63862" t="23821" r="1919" b="13297"/>
          <a:stretch/>
        </p:blipFill>
        <p:spPr>
          <a:xfrm>
            <a:off x="2263960" y="3751143"/>
            <a:ext cx="2986767" cy="3085884"/>
          </a:xfrm>
          <a:prstGeom prst="rect">
            <a:avLst/>
          </a:prstGeom>
        </p:spPr>
      </p:pic>
    </p:spTree>
    <p:extLst>
      <p:ext uri="{BB962C8B-B14F-4D97-AF65-F5344CB8AC3E}">
        <p14:creationId xmlns:p14="http://schemas.microsoft.com/office/powerpoint/2010/main" val="82295892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61445B8C-D724-4F73-AB77-3CCE4E822C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20963"/>
            <a:ext cx="4657345" cy="6816065"/>
          </a:xfrm>
          <a:prstGeom prst="rect">
            <a:avLst/>
          </a:prstGeom>
          <a:solidFill>
            <a:schemeClr val="bg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2">
            <a:extLst>
              <a:ext uri="{FF2B5EF4-FFF2-40B4-BE49-F238E27FC236}">
                <a16:creationId xmlns:a16="http://schemas.microsoft.com/office/drawing/2014/main" id="{99905336-A7CD-4C75-9E77-C704674F404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73347" y="3429000"/>
            <a:ext cx="1597456" cy="0"/>
          </a:xfrm>
          <a:prstGeom prst="line">
            <a:avLst/>
          </a:prstGeom>
          <a:ln w="5080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82D3279-D6E1-4A98-A014-F07D685DAC75}"/>
              </a:ext>
            </a:extLst>
          </p:cNvPr>
          <p:cNvSpPr txBox="1"/>
          <p:nvPr/>
        </p:nvSpPr>
        <p:spPr>
          <a:xfrm>
            <a:off x="180753" y="249985"/>
            <a:ext cx="7353902" cy="523220"/>
          </a:xfrm>
          <a:prstGeom prst="rect">
            <a:avLst/>
          </a:prstGeom>
          <a:noFill/>
        </p:spPr>
        <p:txBody>
          <a:bodyPr wrap="square" rtlCol="0">
            <a:spAutoFit/>
          </a:bodyPr>
          <a:lstStyle/>
          <a:p>
            <a:r>
              <a:rPr lang="en-CA" sz="2800" dirty="0"/>
              <a:t>Building Queries with Watson Querying Language </a:t>
            </a:r>
          </a:p>
        </p:txBody>
      </p:sp>
      <p:pic>
        <p:nvPicPr>
          <p:cNvPr id="3" name="Picture 2">
            <a:extLst>
              <a:ext uri="{FF2B5EF4-FFF2-40B4-BE49-F238E27FC236}">
                <a16:creationId xmlns:a16="http://schemas.microsoft.com/office/drawing/2014/main" id="{A4E21E04-7834-411F-AFB1-01BF601156D1}"/>
              </a:ext>
            </a:extLst>
          </p:cNvPr>
          <p:cNvPicPr>
            <a:picLocks noChangeAspect="1"/>
          </p:cNvPicPr>
          <p:nvPr/>
        </p:nvPicPr>
        <p:blipFill rotWithShape="1">
          <a:blip r:embed="rId2"/>
          <a:srcRect l="15922" t="63393" r="50615" b="26550"/>
          <a:stretch/>
        </p:blipFill>
        <p:spPr>
          <a:xfrm>
            <a:off x="948671" y="2611187"/>
            <a:ext cx="10693049" cy="1807963"/>
          </a:xfrm>
          <a:prstGeom prst="rect">
            <a:avLst/>
          </a:prstGeom>
        </p:spPr>
      </p:pic>
      <p:sp>
        <p:nvSpPr>
          <p:cNvPr id="4" name="TextBox 3">
            <a:extLst>
              <a:ext uri="{FF2B5EF4-FFF2-40B4-BE49-F238E27FC236}">
                <a16:creationId xmlns:a16="http://schemas.microsoft.com/office/drawing/2014/main" id="{F75403AB-461A-4A7D-8840-F2845A54B04E}"/>
              </a:ext>
            </a:extLst>
          </p:cNvPr>
          <p:cNvSpPr txBox="1"/>
          <p:nvPr/>
        </p:nvSpPr>
        <p:spPr>
          <a:xfrm>
            <a:off x="282459" y="1153587"/>
            <a:ext cx="7150489" cy="1015663"/>
          </a:xfrm>
          <a:prstGeom prst="rect">
            <a:avLst/>
          </a:prstGeom>
          <a:noFill/>
        </p:spPr>
        <p:txBody>
          <a:bodyPr wrap="square" rtlCol="0">
            <a:spAutoFit/>
          </a:bodyPr>
          <a:lstStyle/>
          <a:p>
            <a:r>
              <a:rPr lang="en-CA" sz="2000" dirty="0"/>
              <a:t>While the visual querying is great for using within the Discovery interface, if we want to pass queries to or from your application, we will need to use the Watson Querying Language. </a:t>
            </a:r>
          </a:p>
        </p:txBody>
      </p:sp>
      <p:sp>
        <p:nvSpPr>
          <p:cNvPr id="7" name="TextBox 6">
            <a:extLst>
              <a:ext uri="{FF2B5EF4-FFF2-40B4-BE49-F238E27FC236}">
                <a16:creationId xmlns:a16="http://schemas.microsoft.com/office/drawing/2014/main" id="{F5628374-9436-4C72-A957-B6A8611900B4}"/>
              </a:ext>
            </a:extLst>
          </p:cNvPr>
          <p:cNvSpPr txBox="1"/>
          <p:nvPr/>
        </p:nvSpPr>
        <p:spPr>
          <a:xfrm>
            <a:off x="282458" y="4812481"/>
            <a:ext cx="7150489" cy="1631216"/>
          </a:xfrm>
          <a:prstGeom prst="rect">
            <a:avLst/>
          </a:prstGeom>
          <a:noFill/>
        </p:spPr>
        <p:txBody>
          <a:bodyPr wrap="square" rtlCol="0">
            <a:spAutoFit/>
          </a:bodyPr>
          <a:lstStyle/>
          <a:p>
            <a:r>
              <a:rPr lang="en-CA" sz="2000" dirty="0"/>
              <a:t>Above is the basic structure of a Watson Query, as we have seen before in our various examples. Each field is separated by a delimiter which distinguishes between various levels of hierarchy within a JSON schema. This query would find concepts within our text with CONTAIN the value of “Cloud Computing”.</a:t>
            </a:r>
          </a:p>
        </p:txBody>
      </p:sp>
    </p:spTree>
    <p:extLst>
      <p:ext uri="{BB962C8B-B14F-4D97-AF65-F5344CB8AC3E}">
        <p14:creationId xmlns:p14="http://schemas.microsoft.com/office/powerpoint/2010/main" val="239697253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038CB10-1F5C-4D54-9DF7-12586DE5B00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A5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3ED6512-6858-4552-B699-9A97FE9A4EA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638A70C-DB34-49EA-89D9-5F7C921C3E11}"/>
              </a:ext>
            </a:extLst>
          </p:cNvPr>
          <p:cNvSpPr txBox="1"/>
          <p:nvPr/>
        </p:nvSpPr>
        <p:spPr>
          <a:xfrm>
            <a:off x="524256" y="4767072"/>
            <a:ext cx="6594189" cy="1625210"/>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4400" kern="1200" dirty="0">
                <a:solidFill>
                  <a:srgbClr val="FFFFFF"/>
                </a:solidFill>
                <a:latin typeface="+mj-lt"/>
                <a:ea typeface="+mj-ea"/>
                <a:cs typeface="+mj-cs"/>
              </a:rPr>
              <a:t>Watson Discovery Service - </a:t>
            </a:r>
            <a:r>
              <a:rPr lang="en-US" sz="4000" kern="1200" dirty="0">
                <a:solidFill>
                  <a:srgbClr val="FFFFFF"/>
                </a:solidFill>
                <a:latin typeface="+mj-lt"/>
                <a:ea typeface="+mj-ea"/>
                <a:cs typeface="+mj-cs"/>
              </a:rPr>
              <a:t>Overview</a:t>
            </a:r>
            <a:endParaRPr lang="en-US" sz="4400" kern="1200" dirty="0">
              <a:solidFill>
                <a:srgbClr val="FFFFFF"/>
              </a:solidFill>
              <a:latin typeface="+mj-lt"/>
              <a:ea typeface="+mj-ea"/>
              <a:cs typeface="+mj-cs"/>
            </a:endParaRPr>
          </a:p>
        </p:txBody>
      </p:sp>
      <p:sp>
        <p:nvSpPr>
          <p:cNvPr id="9" name="TextBox 8">
            <a:extLst>
              <a:ext uri="{FF2B5EF4-FFF2-40B4-BE49-F238E27FC236}">
                <a16:creationId xmlns:a16="http://schemas.microsoft.com/office/drawing/2014/main" id="{AD0298EA-1881-4A3F-95E8-F5723A235A47}"/>
              </a:ext>
            </a:extLst>
          </p:cNvPr>
          <p:cNvSpPr txBox="1"/>
          <p:nvPr/>
        </p:nvSpPr>
        <p:spPr>
          <a:xfrm>
            <a:off x="7686261" y="321732"/>
            <a:ext cx="4178193" cy="5995177"/>
          </a:xfrm>
          <a:prstGeom prst="rect">
            <a:avLst/>
          </a:prstGeom>
        </p:spPr>
        <p:txBody>
          <a:bodyPr vert="horz" lIns="91440" tIns="45720" rIns="91440" bIns="45720" rtlCol="0" anchor="ctr">
            <a:normAutofit/>
          </a:bodyPr>
          <a:lstStyle/>
          <a:p>
            <a:pPr indent="-228600">
              <a:lnSpc>
                <a:spcPct val="150000"/>
              </a:lnSpc>
              <a:spcAft>
                <a:spcPts val="600"/>
              </a:spcAft>
              <a:buFont typeface="Arial" panose="020B0604020202020204" pitchFamily="34" charset="0"/>
              <a:buChar char="•"/>
            </a:pPr>
            <a:r>
              <a:rPr lang="en-US" sz="1700" dirty="0">
                <a:solidFill>
                  <a:srgbClr val="FFFFFF"/>
                </a:solidFill>
              </a:rPr>
              <a:t>The Watson Discovery Service utilizes natural language processing to extract relevant entities, context, trends, and connections from your data.</a:t>
            </a:r>
          </a:p>
          <a:p>
            <a:pPr indent="-228600">
              <a:lnSpc>
                <a:spcPct val="150000"/>
              </a:lnSpc>
              <a:spcAft>
                <a:spcPts val="600"/>
              </a:spcAft>
              <a:buFont typeface="Arial" panose="020B0604020202020204" pitchFamily="34" charset="0"/>
              <a:buChar char="•"/>
            </a:pPr>
            <a:r>
              <a:rPr lang="en-US" sz="1700" dirty="0">
                <a:solidFill>
                  <a:srgbClr val="FFFFFF"/>
                </a:solidFill>
              </a:rPr>
              <a:t>Discovery is often used as the backbone of other analytics or AI-enabled applications such as smarter chatbots or NLP-assisted social media monitoring. </a:t>
            </a:r>
          </a:p>
          <a:p>
            <a:pPr indent="-228600">
              <a:lnSpc>
                <a:spcPct val="150000"/>
              </a:lnSpc>
              <a:spcAft>
                <a:spcPts val="600"/>
              </a:spcAft>
              <a:buFont typeface="Arial" panose="020B0604020202020204" pitchFamily="34" charset="0"/>
              <a:buChar char="•"/>
            </a:pPr>
            <a:r>
              <a:rPr lang="en-US" sz="1700" dirty="0">
                <a:solidFill>
                  <a:srgbClr val="FFFFFF"/>
                </a:solidFill>
              </a:rPr>
              <a:t>In this tutorial, we’ll explore a relevantly simple application of discovery. We will use discovery’s NLP capabilities to better understand a dataset of tweets @Apple and explore the IBM provided Watson Discovery News Dataset.</a:t>
            </a:r>
          </a:p>
        </p:txBody>
      </p:sp>
      <p:pic>
        <p:nvPicPr>
          <p:cNvPr id="1026" name="Picture 2" descr="Image result for watson discovery">
            <a:extLst>
              <a:ext uri="{FF2B5EF4-FFF2-40B4-BE49-F238E27FC236}">
                <a16:creationId xmlns:a16="http://schemas.microsoft.com/office/drawing/2014/main" id="{B54B1E9B-7742-41FE-8CAC-EDCA07C03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32" y="321731"/>
            <a:ext cx="7063877" cy="3973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388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48A740BC-A0AA-45E0-B899-2AE9C6FE11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 name="Straight Arrow Connector 22">
            <a:extLst>
              <a:ext uri="{FF2B5EF4-FFF2-40B4-BE49-F238E27FC236}">
                <a16:creationId xmlns:a16="http://schemas.microsoft.com/office/drawing/2014/main" id="{B874EF51-C858-4BB9-97C3-D1775578712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82D3279-D6E1-4A98-A014-F07D685DAC75}"/>
              </a:ext>
            </a:extLst>
          </p:cNvPr>
          <p:cNvSpPr txBox="1"/>
          <p:nvPr/>
        </p:nvSpPr>
        <p:spPr>
          <a:xfrm>
            <a:off x="655320" y="365125"/>
            <a:ext cx="9013052" cy="16233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latin typeface="+mj-lt"/>
                <a:ea typeface="+mj-ea"/>
                <a:cs typeface="+mj-cs"/>
              </a:rPr>
              <a:t>Queries and Operators</a:t>
            </a:r>
            <a:endParaRPr lang="en-US" sz="4000"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F5628374-9436-4C72-A957-B6A8611900B4}"/>
              </a:ext>
            </a:extLst>
          </p:cNvPr>
          <p:cNvSpPr txBox="1"/>
          <p:nvPr/>
        </p:nvSpPr>
        <p:spPr>
          <a:xfrm>
            <a:off x="763661" y="2496618"/>
            <a:ext cx="9679750" cy="384835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t>Similarly to other languages, Watson Discovery Querying Language uses the standard operators like numerical comparisons (</a:t>
            </a:r>
            <a:r>
              <a:rPr lang="en-US" sz="2400" dirty="0">
                <a:solidFill>
                  <a:srgbClr val="FF0000"/>
                </a:solidFill>
              </a:rPr>
              <a:t>&gt;,&lt;, &gt;=, &lt;=</a:t>
            </a:r>
            <a:r>
              <a:rPr lang="en-US" sz="2400" dirty="0"/>
              <a:t>),</a:t>
            </a:r>
            <a:r>
              <a:rPr lang="en-US" sz="2400" dirty="0">
                <a:solidFill>
                  <a:srgbClr val="FF0000"/>
                </a:solidFill>
              </a:rPr>
              <a:t> </a:t>
            </a:r>
            <a:r>
              <a:rPr lang="en-US" sz="2400" dirty="0"/>
              <a:t>extract match (</a:t>
            </a:r>
            <a:r>
              <a:rPr lang="en-US" sz="2400" dirty="0">
                <a:solidFill>
                  <a:srgbClr val="FF0000"/>
                </a:solidFill>
              </a:rPr>
              <a:t>::</a:t>
            </a:r>
            <a:r>
              <a:rPr lang="en-US" sz="2400" dirty="0"/>
              <a:t>, </a:t>
            </a:r>
            <a:r>
              <a:rPr lang="en-US" sz="2400" dirty="0">
                <a:solidFill>
                  <a:srgbClr val="FF0000"/>
                </a:solidFill>
              </a:rPr>
              <a:t>::!</a:t>
            </a:r>
            <a:r>
              <a:rPr lang="en-US" sz="2400" dirty="0"/>
              <a:t>), includes (</a:t>
            </a:r>
            <a:r>
              <a:rPr lang="en-US" sz="2400" dirty="0">
                <a:solidFill>
                  <a:srgbClr val="FF0000"/>
                </a:solidFill>
              </a:rPr>
              <a:t>:</a:t>
            </a:r>
            <a:r>
              <a:rPr lang="en-US" sz="2400" dirty="0"/>
              <a:t>, </a:t>
            </a:r>
            <a:r>
              <a:rPr lang="en-US" sz="2400" dirty="0">
                <a:solidFill>
                  <a:srgbClr val="FF0000"/>
                </a:solidFill>
              </a:rPr>
              <a:t>:!</a:t>
            </a:r>
            <a:r>
              <a:rPr lang="en-US" sz="2400" dirty="0"/>
              <a:t>) as well as unique operators including:</a:t>
            </a:r>
          </a:p>
          <a:p>
            <a:pPr indent="-228600">
              <a:lnSpc>
                <a:spcPct val="90000"/>
              </a:lnSpc>
              <a:spcAft>
                <a:spcPts val="600"/>
              </a:spcAft>
              <a:buFont typeface="Arial" panose="020B0604020202020204" pitchFamily="34" charset="0"/>
              <a:buChar char="•"/>
            </a:pPr>
            <a:r>
              <a:rPr lang="en-US" sz="2400" dirty="0"/>
              <a:t>Boolean operators for OR ( this </a:t>
            </a:r>
            <a:r>
              <a:rPr lang="en-US" sz="2400" dirty="0">
                <a:solidFill>
                  <a:srgbClr val="FF0000"/>
                </a:solidFill>
              </a:rPr>
              <a:t>|</a:t>
            </a:r>
            <a:r>
              <a:rPr lang="en-US" sz="2400" dirty="0"/>
              <a:t> that ) as well as AND ( this</a:t>
            </a:r>
            <a:r>
              <a:rPr lang="en-US" sz="2400" dirty="0">
                <a:solidFill>
                  <a:srgbClr val="FF0000"/>
                </a:solidFill>
              </a:rPr>
              <a:t>,</a:t>
            </a:r>
            <a:r>
              <a:rPr lang="en-US" sz="2400" dirty="0"/>
              <a:t> that).</a:t>
            </a:r>
          </a:p>
          <a:p>
            <a:pPr indent="-228600">
              <a:lnSpc>
                <a:spcPct val="90000"/>
              </a:lnSpc>
              <a:spcAft>
                <a:spcPts val="600"/>
              </a:spcAft>
              <a:buFont typeface="Arial" panose="020B0604020202020204" pitchFamily="34" charset="0"/>
              <a:buChar char="•"/>
            </a:pPr>
            <a:r>
              <a:rPr lang="en-US" sz="2400" dirty="0"/>
              <a:t>Nest Groups:</a:t>
            </a:r>
          </a:p>
          <a:p>
            <a:pPr lvl="1" indent="-228600">
              <a:lnSpc>
                <a:spcPct val="90000"/>
              </a:lnSpc>
              <a:spcAft>
                <a:spcPts val="600"/>
              </a:spcAft>
              <a:buFont typeface="Arial" panose="020B0604020202020204" pitchFamily="34" charset="0"/>
              <a:buChar char="•"/>
            </a:pPr>
            <a:r>
              <a:rPr lang="en-US" sz="2400" dirty="0" err="1"/>
              <a:t>Enriched_text.entities</a:t>
            </a:r>
            <a:r>
              <a:rPr lang="en-US" sz="2400" dirty="0">
                <a:sym typeface="Wingdings" panose="05000000000000000000" pitchFamily="2" charset="2"/>
              </a:rPr>
              <a:t>:</a:t>
            </a:r>
            <a:r>
              <a:rPr lang="en-US" sz="2400" dirty="0">
                <a:solidFill>
                  <a:srgbClr val="FF0000"/>
                </a:solidFill>
                <a:sym typeface="Wingdings" panose="05000000000000000000" pitchFamily="2" charset="2"/>
              </a:rPr>
              <a:t>(</a:t>
            </a:r>
            <a:r>
              <a:rPr lang="en-US" sz="2400" dirty="0">
                <a:sym typeface="Wingdings" panose="05000000000000000000" pitchFamily="2" charset="2"/>
              </a:rPr>
              <a:t>text: “SpaceX, type: Company</a:t>
            </a:r>
            <a:r>
              <a:rPr lang="en-US" sz="2400" dirty="0">
                <a:solidFill>
                  <a:srgbClr val="FF0000"/>
                </a:solidFill>
                <a:sym typeface="Wingdings" panose="05000000000000000000" pitchFamily="2" charset="2"/>
              </a:rPr>
              <a:t>)</a:t>
            </a:r>
            <a:endParaRPr lang="en-US" sz="2400" dirty="0">
              <a:solidFill>
                <a:srgbClr val="FF0000"/>
              </a:solidFill>
            </a:endParaRPr>
          </a:p>
          <a:p>
            <a:pPr indent="-228600">
              <a:lnSpc>
                <a:spcPct val="90000"/>
              </a:lnSpc>
              <a:spcAft>
                <a:spcPts val="600"/>
              </a:spcAft>
              <a:buFont typeface="Arial" panose="020B0604020202020204" pitchFamily="34" charset="0"/>
              <a:buChar char="•"/>
            </a:pPr>
            <a:r>
              <a:rPr lang="en-US" sz="2400" dirty="0"/>
              <a:t>\ for Escape Characters:</a:t>
            </a:r>
          </a:p>
          <a:p>
            <a:pPr lvl="2" indent="-228600">
              <a:lnSpc>
                <a:spcPct val="90000"/>
              </a:lnSpc>
              <a:spcAft>
                <a:spcPts val="600"/>
              </a:spcAft>
              <a:buFont typeface="Arial" panose="020B0604020202020204" pitchFamily="34" charset="0"/>
              <a:buChar char="•"/>
            </a:pPr>
            <a:r>
              <a:rPr lang="en-US" sz="2400" dirty="0"/>
              <a:t>Title::”Marie Antoinette said “</a:t>
            </a:r>
            <a:r>
              <a:rPr lang="en-US" sz="2400" dirty="0">
                <a:solidFill>
                  <a:srgbClr val="FF0000"/>
                </a:solidFill>
              </a:rPr>
              <a:t>/ </a:t>
            </a:r>
            <a:r>
              <a:rPr lang="en-US" sz="2400" dirty="0" err="1"/>
              <a:t>Qu’ils</a:t>
            </a:r>
            <a:r>
              <a:rPr lang="en-US" sz="2400" dirty="0"/>
              <a:t> </a:t>
            </a:r>
            <a:r>
              <a:rPr lang="en-US" sz="2400" dirty="0" err="1"/>
              <a:t>mangent</a:t>
            </a:r>
            <a:r>
              <a:rPr lang="en-US" sz="2400" dirty="0"/>
              <a:t> de la brioche”</a:t>
            </a:r>
            <a:r>
              <a:rPr lang="en-US" sz="2400" dirty="0">
                <a:solidFill>
                  <a:srgbClr val="FF0000"/>
                </a:solidFill>
              </a:rPr>
              <a:t>/</a:t>
            </a:r>
            <a:r>
              <a:rPr lang="en-US" sz="2400" dirty="0"/>
              <a:t>” </a:t>
            </a:r>
          </a:p>
        </p:txBody>
      </p:sp>
      <p:sp>
        <p:nvSpPr>
          <p:cNvPr id="5" name="Rectangle 4">
            <a:extLst>
              <a:ext uri="{FF2B5EF4-FFF2-40B4-BE49-F238E27FC236}">
                <a16:creationId xmlns:a16="http://schemas.microsoft.com/office/drawing/2014/main" id="{AF45B2CF-8DF8-46B5-84D5-B4C049F9040A}"/>
              </a:ext>
            </a:extLst>
          </p:cNvPr>
          <p:cNvSpPr/>
          <p:nvPr/>
        </p:nvSpPr>
        <p:spPr>
          <a:xfrm>
            <a:off x="236221" y="5727096"/>
            <a:ext cx="6096000" cy="923330"/>
          </a:xfrm>
          <a:prstGeom prst="rect">
            <a:avLst/>
          </a:prstGeom>
        </p:spPr>
        <p:txBody>
          <a:bodyPr>
            <a:spAutoFit/>
          </a:bodyPr>
          <a:lstStyle/>
          <a:p>
            <a:r>
              <a:rPr lang="en-CA" dirty="0"/>
              <a:t>For more information on the structure of Operators: https://console.bluemix.net/docs/services/discovery/query-operators.html#query-operators</a:t>
            </a:r>
          </a:p>
        </p:txBody>
      </p:sp>
    </p:spTree>
    <p:extLst>
      <p:ext uri="{BB962C8B-B14F-4D97-AF65-F5344CB8AC3E}">
        <p14:creationId xmlns:p14="http://schemas.microsoft.com/office/powerpoint/2010/main" val="65349319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61445B8C-D724-4F73-AB77-3CCE4E822C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20963"/>
            <a:ext cx="4657345" cy="6816065"/>
          </a:xfrm>
          <a:prstGeom prst="rect">
            <a:avLst/>
          </a:prstGeom>
          <a:solidFill>
            <a:schemeClr val="bg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2">
            <a:extLst>
              <a:ext uri="{FF2B5EF4-FFF2-40B4-BE49-F238E27FC236}">
                <a16:creationId xmlns:a16="http://schemas.microsoft.com/office/drawing/2014/main" id="{99905336-A7CD-4C75-9E77-C704674F404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73347" y="3429000"/>
            <a:ext cx="1597456" cy="0"/>
          </a:xfrm>
          <a:prstGeom prst="line">
            <a:avLst/>
          </a:prstGeom>
          <a:ln w="5080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82D3279-D6E1-4A98-A014-F07D685DAC75}"/>
              </a:ext>
            </a:extLst>
          </p:cNvPr>
          <p:cNvSpPr txBox="1"/>
          <p:nvPr/>
        </p:nvSpPr>
        <p:spPr>
          <a:xfrm>
            <a:off x="180753" y="249985"/>
            <a:ext cx="7353902" cy="584775"/>
          </a:xfrm>
          <a:prstGeom prst="rect">
            <a:avLst/>
          </a:prstGeom>
          <a:noFill/>
        </p:spPr>
        <p:txBody>
          <a:bodyPr wrap="square" rtlCol="0">
            <a:spAutoFit/>
          </a:bodyPr>
          <a:lstStyle/>
          <a:p>
            <a:r>
              <a:rPr lang="en-CA" sz="3200" dirty="0"/>
              <a:t>Building Queries &amp; Filters</a:t>
            </a:r>
          </a:p>
        </p:txBody>
      </p:sp>
      <p:sp>
        <p:nvSpPr>
          <p:cNvPr id="4" name="TextBox 3">
            <a:extLst>
              <a:ext uri="{FF2B5EF4-FFF2-40B4-BE49-F238E27FC236}">
                <a16:creationId xmlns:a16="http://schemas.microsoft.com/office/drawing/2014/main" id="{F75403AB-461A-4A7D-8840-F2845A54B04E}"/>
              </a:ext>
            </a:extLst>
          </p:cNvPr>
          <p:cNvSpPr txBox="1"/>
          <p:nvPr/>
        </p:nvSpPr>
        <p:spPr>
          <a:xfrm>
            <a:off x="180753" y="940671"/>
            <a:ext cx="4657345" cy="5632311"/>
          </a:xfrm>
          <a:prstGeom prst="rect">
            <a:avLst/>
          </a:prstGeom>
          <a:noFill/>
        </p:spPr>
        <p:txBody>
          <a:bodyPr wrap="square" rtlCol="0">
            <a:spAutoFit/>
          </a:bodyPr>
          <a:lstStyle/>
          <a:p>
            <a:r>
              <a:rPr lang="en-CA" sz="2000" dirty="0"/>
              <a:t>Up until now, queries and filters may have seemed similar as they produce almost the same results on a small dataset. </a:t>
            </a:r>
          </a:p>
          <a:p>
            <a:endParaRPr lang="en-CA" sz="2000" dirty="0"/>
          </a:p>
          <a:p>
            <a:r>
              <a:rPr lang="en-CA" sz="2000" dirty="0"/>
              <a:t>However, on larger datasets, queries and filters can be used together to strength results.</a:t>
            </a:r>
          </a:p>
          <a:p>
            <a:endParaRPr lang="en-CA" sz="2000" dirty="0"/>
          </a:p>
          <a:p>
            <a:r>
              <a:rPr lang="en-CA" sz="2000" dirty="0"/>
              <a:t>The fundamental difference between the two is that queries provide ranked results while filter return results in no specific order. </a:t>
            </a:r>
          </a:p>
          <a:p>
            <a:endParaRPr lang="en-CA" sz="2000" dirty="0"/>
          </a:p>
          <a:p>
            <a:r>
              <a:rPr lang="en-CA" sz="2000" dirty="0"/>
              <a:t>On larger datasets, it is useful to run both the results will be ranked in order of relevance and filtered to remove results which are not desired. To the right is an example of a query with a filter.</a:t>
            </a:r>
          </a:p>
        </p:txBody>
      </p:sp>
      <p:pic>
        <p:nvPicPr>
          <p:cNvPr id="5" name="Picture 4">
            <a:extLst>
              <a:ext uri="{FF2B5EF4-FFF2-40B4-BE49-F238E27FC236}">
                <a16:creationId xmlns:a16="http://schemas.microsoft.com/office/drawing/2014/main" id="{1FB52B43-EEF5-4942-A422-07E21DE6CA5C}"/>
              </a:ext>
            </a:extLst>
          </p:cNvPr>
          <p:cNvPicPr>
            <a:picLocks noChangeAspect="1"/>
          </p:cNvPicPr>
          <p:nvPr/>
        </p:nvPicPr>
        <p:blipFill rotWithShape="1">
          <a:blip r:embed="rId2"/>
          <a:srcRect l="4737" t="13717" r="48816" b="20234"/>
          <a:stretch/>
        </p:blipFill>
        <p:spPr>
          <a:xfrm>
            <a:off x="4838098" y="480817"/>
            <a:ext cx="7300132" cy="5839326"/>
          </a:xfrm>
          <a:prstGeom prst="rect">
            <a:avLst/>
          </a:prstGeom>
        </p:spPr>
      </p:pic>
    </p:spTree>
    <p:extLst>
      <p:ext uri="{BB962C8B-B14F-4D97-AF65-F5344CB8AC3E}">
        <p14:creationId xmlns:p14="http://schemas.microsoft.com/office/powerpoint/2010/main" val="373296173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61445B8C-D724-4F73-AB77-3CCE4E822C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20963"/>
            <a:ext cx="4657345" cy="6816065"/>
          </a:xfrm>
          <a:prstGeom prst="rect">
            <a:avLst/>
          </a:prstGeom>
          <a:solidFill>
            <a:schemeClr val="bg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2">
            <a:extLst>
              <a:ext uri="{FF2B5EF4-FFF2-40B4-BE49-F238E27FC236}">
                <a16:creationId xmlns:a16="http://schemas.microsoft.com/office/drawing/2014/main" id="{99905336-A7CD-4C75-9E77-C704674F404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73347" y="3429000"/>
            <a:ext cx="1597456" cy="0"/>
          </a:xfrm>
          <a:prstGeom prst="line">
            <a:avLst/>
          </a:prstGeom>
          <a:ln w="5080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570A6E-DC05-46EA-98D2-B4FC618D4B09}"/>
              </a:ext>
            </a:extLst>
          </p:cNvPr>
          <p:cNvSpPr txBox="1"/>
          <p:nvPr/>
        </p:nvSpPr>
        <p:spPr>
          <a:xfrm>
            <a:off x="180753" y="249985"/>
            <a:ext cx="7353902" cy="584775"/>
          </a:xfrm>
          <a:prstGeom prst="rect">
            <a:avLst/>
          </a:prstGeom>
          <a:noFill/>
        </p:spPr>
        <p:txBody>
          <a:bodyPr wrap="square" rtlCol="0">
            <a:spAutoFit/>
          </a:bodyPr>
          <a:lstStyle/>
          <a:p>
            <a:r>
              <a:rPr lang="en-CA" sz="3200" dirty="0"/>
              <a:t>Aggregation</a:t>
            </a:r>
          </a:p>
        </p:txBody>
      </p:sp>
      <p:sp>
        <p:nvSpPr>
          <p:cNvPr id="3" name="Rectangle 2">
            <a:extLst>
              <a:ext uri="{FF2B5EF4-FFF2-40B4-BE49-F238E27FC236}">
                <a16:creationId xmlns:a16="http://schemas.microsoft.com/office/drawing/2014/main" id="{9CAC988D-A92B-4F17-A220-6EEC4B07B238}"/>
              </a:ext>
            </a:extLst>
          </p:cNvPr>
          <p:cNvSpPr/>
          <p:nvPr/>
        </p:nvSpPr>
        <p:spPr>
          <a:xfrm>
            <a:off x="180753" y="5972110"/>
            <a:ext cx="9540763" cy="646331"/>
          </a:xfrm>
          <a:prstGeom prst="rect">
            <a:avLst/>
          </a:prstGeom>
        </p:spPr>
        <p:txBody>
          <a:bodyPr wrap="square">
            <a:spAutoFit/>
          </a:bodyPr>
          <a:lstStyle/>
          <a:p>
            <a:r>
              <a:rPr lang="en-CA" dirty="0"/>
              <a:t>For more information on Aggregations:</a:t>
            </a:r>
          </a:p>
          <a:p>
            <a:r>
              <a:rPr lang="en-CA" dirty="0"/>
              <a:t>https://console.bluemix.net/docs/services/discovery/query-reference.html#aggregations</a:t>
            </a:r>
          </a:p>
        </p:txBody>
      </p:sp>
      <p:pic>
        <p:nvPicPr>
          <p:cNvPr id="6" name="Picture 5">
            <a:extLst>
              <a:ext uri="{FF2B5EF4-FFF2-40B4-BE49-F238E27FC236}">
                <a16:creationId xmlns:a16="http://schemas.microsoft.com/office/drawing/2014/main" id="{1F6AB739-8774-4FF1-8203-89EB974D766B}"/>
              </a:ext>
            </a:extLst>
          </p:cNvPr>
          <p:cNvPicPr>
            <a:picLocks noChangeAspect="1"/>
          </p:cNvPicPr>
          <p:nvPr/>
        </p:nvPicPr>
        <p:blipFill rotWithShape="1">
          <a:blip r:embed="rId2"/>
          <a:srcRect l="17763" t="22222" r="43026" b="64679"/>
          <a:stretch/>
        </p:blipFill>
        <p:spPr>
          <a:xfrm>
            <a:off x="3370260" y="2620886"/>
            <a:ext cx="8328789" cy="1565098"/>
          </a:xfrm>
          <a:prstGeom prst="rect">
            <a:avLst/>
          </a:prstGeom>
        </p:spPr>
      </p:pic>
      <p:sp>
        <p:nvSpPr>
          <p:cNvPr id="10" name="TextBox 9">
            <a:extLst>
              <a:ext uri="{FF2B5EF4-FFF2-40B4-BE49-F238E27FC236}">
                <a16:creationId xmlns:a16="http://schemas.microsoft.com/office/drawing/2014/main" id="{460FC7ED-B145-4903-AD92-7AE131405BE4}"/>
              </a:ext>
            </a:extLst>
          </p:cNvPr>
          <p:cNvSpPr txBox="1"/>
          <p:nvPr/>
        </p:nvSpPr>
        <p:spPr>
          <a:xfrm>
            <a:off x="0" y="940436"/>
            <a:ext cx="7070279" cy="1631216"/>
          </a:xfrm>
          <a:prstGeom prst="rect">
            <a:avLst/>
          </a:prstGeom>
          <a:noFill/>
        </p:spPr>
        <p:txBody>
          <a:bodyPr wrap="square" rtlCol="0">
            <a:spAutoFit/>
          </a:bodyPr>
          <a:lstStyle/>
          <a:p>
            <a:r>
              <a:rPr lang="en-CA" sz="2000" dirty="0"/>
              <a:t>While we can make our queries and filter ever more specific to narrow results, there are incidents were we simple want the top 25 results from a given query.</a:t>
            </a:r>
          </a:p>
          <a:p>
            <a:endParaRPr lang="en-CA" sz="2000" dirty="0"/>
          </a:p>
          <a:p>
            <a:r>
              <a:rPr lang="en-CA" sz="2000" dirty="0"/>
              <a:t>This is achieved through aggregations.</a:t>
            </a:r>
          </a:p>
        </p:txBody>
      </p:sp>
      <p:sp>
        <p:nvSpPr>
          <p:cNvPr id="11" name="TextBox 10">
            <a:extLst>
              <a:ext uri="{FF2B5EF4-FFF2-40B4-BE49-F238E27FC236}">
                <a16:creationId xmlns:a16="http://schemas.microsoft.com/office/drawing/2014/main" id="{F8B89952-9971-4BF1-8F24-261826476BEC}"/>
              </a:ext>
            </a:extLst>
          </p:cNvPr>
          <p:cNvSpPr txBox="1"/>
          <p:nvPr/>
        </p:nvSpPr>
        <p:spPr>
          <a:xfrm>
            <a:off x="311658" y="4430084"/>
            <a:ext cx="7070279" cy="1323439"/>
          </a:xfrm>
          <a:prstGeom prst="rect">
            <a:avLst/>
          </a:prstGeom>
          <a:noFill/>
        </p:spPr>
        <p:txBody>
          <a:bodyPr wrap="square" rtlCol="0">
            <a:spAutoFit/>
          </a:bodyPr>
          <a:lstStyle/>
          <a:p>
            <a:r>
              <a:rPr lang="en-CA" sz="2000" dirty="0"/>
              <a:t>Above is the structure of a query in the Discovery querying language. Terms for aggregation may be specific terms or filters as well as top results, a time period, interval-based (e.g. histogram),  average, sum, etc.</a:t>
            </a:r>
          </a:p>
        </p:txBody>
      </p:sp>
    </p:spTree>
    <p:extLst>
      <p:ext uri="{BB962C8B-B14F-4D97-AF65-F5344CB8AC3E}">
        <p14:creationId xmlns:p14="http://schemas.microsoft.com/office/powerpoint/2010/main" val="1869789292"/>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87968-5DD1-4094-A7F3-899C7F57EDC2}"/>
              </a:ext>
            </a:extLst>
          </p:cNvPr>
          <p:cNvSpPr>
            <a:spLocks noGrp="1"/>
          </p:cNvSpPr>
          <p:nvPr>
            <p:ph type="title"/>
          </p:nvPr>
        </p:nvSpPr>
        <p:spPr>
          <a:xfrm>
            <a:off x="0" y="-26152"/>
            <a:ext cx="10515600" cy="1325563"/>
          </a:xfrm>
        </p:spPr>
        <p:txBody>
          <a:bodyPr>
            <a:normAutofit/>
          </a:bodyPr>
          <a:lstStyle/>
          <a:p>
            <a:r>
              <a:rPr lang="en-CA" sz="4000" dirty="0">
                <a:solidFill>
                  <a:schemeClr val="bg1"/>
                </a:solidFill>
              </a:rPr>
              <a:t>Nested Aggregation</a:t>
            </a:r>
          </a:p>
        </p:txBody>
      </p:sp>
      <p:sp>
        <p:nvSpPr>
          <p:cNvPr id="3" name="TextBox 2">
            <a:extLst>
              <a:ext uri="{FF2B5EF4-FFF2-40B4-BE49-F238E27FC236}">
                <a16:creationId xmlns:a16="http://schemas.microsoft.com/office/drawing/2014/main" id="{DBCBEF3F-8A39-468C-BFE5-C8DB40BB4D6B}"/>
              </a:ext>
            </a:extLst>
          </p:cNvPr>
          <p:cNvSpPr txBox="1"/>
          <p:nvPr/>
        </p:nvSpPr>
        <p:spPr>
          <a:xfrm>
            <a:off x="280736" y="1070811"/>
            <a:ext cx="11774905" cy="3970318"/>
          </a:xfrm>
          <a:prstGeom prst="rect">
            <a:avLst/>
          </a:prstGeom>
          <a:noFill/>
        </p:spPr>
        <p:txBody>
          <a:bodyPr wrap="square" rtlCol="0">
            <a:spAutoFit/>
          </a:bodyPr>
          <a:lstStyle/>
          <a:p>
            <a:r>
              <a:rPr lang="en-CA" dirty="0">
                <a:solidFill>
                  <a:schemeClr val="bg1"/>
                </a:solidFill>
              </a:rPr>
              <a:t>Another feature of aggregation is the ability to nest parts of your query in an aggregation without aggregating the whole query.</a:t>
            </a:r>
          </a:p>
          <a:p>
            <a:endParaRPr lang="en-CA" dirty="0">
              <a:solidFill>
                <a:schemeClr val="bg1"/>
              </a:solidFill>
            </a:endParaRPr>
          </a:p>
          <a:p>
            <a:r>
              <a:rPr lang="en-CA" dirty="0">
                <a:solidFill>
                  <a:schemeClr val="bg1"/>
                </a:solidFill>
              </a:rPr>
              <a:t>Applying a nested before an aggregation query restricts the aggregation to the area specified. For example, the following:</a:t>
            </a:r>
          </a:p>
          <a:p>
            <a:r>
              <a:rPr lang="en-CA" dirty="0">
                <a:solidFill>
                  <a:schemeClr val="bg1"/>
                </a:solidFill>
              </a:rPr>
              <a:t>	nested(</a:t>
            </a:r>
            <a:r>
              <a:rPr lang="en-CA" dirty="0" err="1">
                <a:solidFill>
                  <a:schemeClr val="bg1"/>
                </a:solidFill>
              </a:rPr>
              <a:t>enriched_text.entities</a:t>
            </a:r>
            <a:r>
              <a:rPr lang="en-CA" dirty="0">
                <a:solidFill>
                  <a:schemeClr val="bg1"/>
                </a:solidFill>
              </a:rPr>
              <a:t>)</a:t>
            </a:r>
          </a:p>
          <a:p>
            <a:endParaRPr lang="en-CA" dirty="0">
              <a:solidFill>
                <a:schemeClr val="bg1"/>
              </a:solidFill>
            </a:endParaRPr>
          </a:p>
          <a:p>
            <a:r>
              <a:rPr lang="en-CA" dirty="0">
                <a:solidFill>
                  <a:schemeClr val="bg1"/>
                </a:solidFill>
              </a:rPr>
              <a:t>Means that only the </a:t>
            </a:r>
            <a:r>
              <a:rPr lang="en-CA" dirty="0" err="1">
                <a:solidFill>
                  <a:schemeClr val="bg1"/>
                </a:solidFill>
              </a:rPr>
              <a:t>enrich_text.entities</a:t>
            </a:r>
            <a:r>
              <a:rPr lang="en-CA" dirty="0">
                <a:solidFill>
                  <a:schemeClr val="bg1"/>
                </a:solidFill>
              </a:rPr>
              <a:t> components of the results will be used to aggregate against.</a:t>
            </a:r>
          </a:p>
          <a:p>
            <a:endParaRPr lang="en-CA" dirty="0">
              <a:solidFill>
                <a:schemeClr val="bg1"/>
              </a:solidFill>
            </a:endParaRPr>
          </a:p>
          <a:p>
            <a:r>
              <a:rPr lang="en-CA" dirty="0">
                <a:solidFill>
                  <a:schemeClr val="bg1"/>
                </a:solidFill>
              </a:rPr>
              <a:t>For example: the following would be a query to find the top 10 companies with the most positive sentiment. Note that the nested aggregation narrows the results to </a:t>
            </a:r>
            <a:r>
              <a:rPr lang="en-CA" dirty="0" err="1">
                <a:solidFill>
                  <a:schemeClr val="bg1"/>
                </a:solidFill>
              </a:rPr>
              <a:t>enriched_text.entities</a:t>
            </a:r>
            <a:r>
              <a:rPr lang="en-CA" dirty="0">
                <a:solidFill>
                  <a:schemeClr val="bg1"/>
                </a:solidFill>
              </a:rPr>
              <a:t> then two filters are applied to find entities with the type “Company” and which have a sentiment score above &gt;=0.8 and finally aggregates again to the top 10 most relevant results.</a:t>
            </a:r>
          </a:p>
          <a:p>
            <a:endParaRPr lang="en-CA" dirty="0">
              <a:solidFill>
                <a:schemeClr val="bg1"/>
              </a:solidFill>
            </a:endParaRPr>
          </a:p>
          <a:p>
            <a:endParaRPr lang="en-CA" dirty="0">
              <a:solidFill>
                <a:schemeClr val="bg1"/>
              </a:solidFill>
            </a:endParaRPr>
          </a:p>
          <a:p>
            <a:endParaRPr lang="en-CA" dirty="0">
              <a:solidFill>
                <a:schemeClr val="bg1"/>
              </a:solidFill>
            </a:endParaRPr>
          </a:p>
        </p:txBody>
      </p:sp>
      <p:pic>
        <p:nvPicPr>
          <p:cNvPr id="10" name="Picture 9">
            <a:extLst>
              <a:ext uri="{FF2B5EF4-FFF2-40B4-BE49-F238E27FC236}">
                <a16:creationId xmlns:a16="http://schemas.microsoft.com/office/drawing/2014/main" id="{9F583B1E-4D85-46E8-A0AF-A5DC535D4190}"/>
              </a:ext>
            </a:extLst>
          </p:cNvPr>
          <p:cNvPicPr>
            <a:picLocks noChangeAspect="1"/>
          </p:cNvPicPr>
          <p:nvPr/>
        </p:nvPicPr>
        <p:blipFill rotWithShape="1">
          <a:blip r:embed="rId2"/>
          <a:srcRect l="5921" t="55076" r="70789" b="37368"/>
          <a:stretch/>
        </p:blipFill>
        <p:spPr>
          <a:xfrm>
            <a:off x="1592179" y="4552760"/>
            <a:ext cx="8686876" cy="1585332"/>
          </a:xfrm>
          <a:prstGeom prst="rect">
            <a:avLst/>
          </a:prstGeom>
        </p:spPr>
      </p:pic>
    </p:spTree>
    <p:extLst>
      <p:ext uri="{BB962C8B-B14F-4D97-AF65-F5344CB8AC3E}">
        <p14:creationId xmlns:p14="http://schemas.microsoft.com/office/powerpoint/2010/main" val="785298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87968-5DD1-4094-A7F3-899C7F57EDC2}"/>
              </a:ext>
            </a:extLst>
          </p:cNvPr>
          <p:cNvSpPr>
            <a:spLocks noGrp="1"/>
          </p:cNvSpPr>
          <p:nvPr>
            <p:ph type="title"/>
          </p:nvPr>
        </p:nvSpPr>
        <p:spPr>
          <a:xfrm>
            <a:off x="0" y="-87307"/>
            <a:ext cx="10515600" cy="1325563"/>
          </a:xfrm>
        </p:spPr>
        <p:txBody>
          <a:bodyPr>
            <a:normAutofit/>
          </a:bodyPr>
          <a:lstStyle/>
          <a:p>
            <a:r>
              <a:rPr lang="en-CA" sz="4000" dirty="0">
                <a:solidFill>
                  <a:schemeClr val="bg1"/>
                </a:solidFill>
              </a:rPr>
              <a:t>Aggregation Example</a:t>
            </a:r>
          </a:p>
        </p:txBody>
      </p:sp>
      <p:pic>
        <p:nvPicPr>
          <p:cNvPr id="4" name="Picture 3">
            <a:extLst>
              <a:ext uri="{FF2B5EF4-FFF2-40B4-BE49-F238E27FC236}">
                <a16:creationId xmlns:a16="http://schemas.microsoft.com/office/drawing/2014/main" id="{20821CCA-DEC0-4320-B85A-78BD51342253}"/>
              </a:ext>
            </a:extLst>
          </p:cNvPr>
          <p:cNvPicPr>
            <a:picLocks noChangeAspect="1"/>
          </p:cNvPicPr>
          <p:nvPr/>
        </p:nvPicPr>
        <p:blipFill rotWithShape="1">
          <a:blip r:embed="rId2"/>
          <a:srcRect t="10526" r="1447" b="4678"/>
          <a:stretch/>
        </p:blipFill>
        <p:spPr>
          <a:xfrm>
            <a:off x="-8021" y="1042736"/>
            <a:ext cx="12200021" cy="5815263"/>
          </a:xfrm>
          <a:prstGeom prst="rect">
            <a:avLst/>
          </a:prstGeom>
        </p:spPr>
      </p:pic>
      <p:pic>
        <p:nvPicPr>
          <p:cNvPr id="5" name="Picture 4">
            <a:extLst>
              <a:ext uri="{FF2B5EF4-FFF2-40B4-BE49-F238E27FC236}">
                <a16:creationId xmlns:a16="http://schemas.microsoft.com/office/drawing/2014/main" id="{294460BA-82EB-4060-97B1-721088A25F96}"/>
              </a:ext>
            </a:extLst>
          </p:cNvPr>
          <p:cNvPicPr>
            <a:picLocks noChangeAspect="1"/>
          </p:cNvPicPr>
          <p:nvPr/>
        </p:nvPicPr>
        <p:blipFill rotWithShape="1">
          <a:blip r:embed="rId3"/>
          <a:srcRect l="40263" t="37895" r="38027" b="56023"/>
          <a:stretch/>
        </p:blipFill>
        <p:spPr>
          <a:xfrm>
            <a:off x="7597791" y="213506"/>
            <a:ext cx="4594209" cy="723936"/>
          </a:xfrm>
          <a:prstGeom prst="rect">
            <a:avLst/>
          </a:prstGeom>
        </p:spPr>
      </p:pic>
      <p:sp>
        <p:nvSpPr>
          <p:cNvPr id="6" name="TextBox 5">
            <a:extLst>
              <a:ext uri="{FF2B5EF4-FFF2-40B4-BE49-F238E27FC236}">
                <a16:creationId xmlns:a16="http://schemas.microsoft.com/office/drawing/2014/main" id="{C55C66B5-A7F5-4F8E-86C8-D9D538559E02}"/>
              </a:ext>
            </a:extLst>
          </p:cNvPr>
          <p:cNvSpPr txBox="1"/>
          <p:nvPr/>
        </p:nvSpPr>
        <p:spPr>
          <a:xfrm>
            <a:off x="451033" y="5626746"/>
            <a:ext cx="7146758" cy="646331"/>
          </a:xfrm>
          <a:prstGeom prst="rect">
            <a:avLst/>
          </a:prstGeom>
          <a:noFill/>
        </p:spPr>
        <p:txBody>
          <a:bodyPr wrap="square" rtlCol="0">
            <a:spAutoFit/>
          </a:bodyPr>
          <a:lstStyle/>
          <a:p>
            <a:r>
              <a:rPr lang="en-CA" dirty="0"/>
              <a:t>This is example of using both aggregation and a filter to find the 50 most mentioned persons within the tech industry.</a:t>
            </a:r>
          </a:p>
        </p:txBody>
      </p:sp>
    </p:spTree>
    <p:extLst>
      <p:ext uri="{BB962C8B-B14F-4D97-AF65-F5344CB8AC3E}">
        <p14:creationId xmlns:p14="http://schemas.microsoft.com/office/powerpoint/2010/main" val="1840760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9328FC-D17A-4A83-8F79-57B0043059F7}"/>
              </a:ext>
            </a:extLst>
          </p:cNvPr>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8D717D84-3484-4DAE-BA7E-19E50B9691BD}"/>
              </a:ext>
            </a:extLst>
          </p:cNvPr>
          <p:cNvSpPr>
            <a:spLocks noGrp="1"/>
          </p:cNvSpPr>
          <p:nvPr>
            <p:ph type="title"/>
          </p:nvPr>
        </p:nvSpPr>
        <p:spPr>
          <a:xfrm>
            <a:off x="0" y="433007"/>
            <a:ext cx="6487064" cy="1000664"/>
          </a:xfrm>
        </p:spPr>
        <p:txBody>
          <a:bodyPr>
            <a:normAutofit/>
          </a:bodyPr>
          <a:lstStyle/>
          <a:p>
            <a:r>
              <a:rPr lang="en-CA" sz="5400" u="sng" dirty="0">
                <a:solidFill>
                  <a:schemeClr val="bg1"/>
                </a:solidFill>
              </a:rPr>
              <a:t>Deliverable B: </a:t>
            </a:r>
          </a:p>
        </p:txBody>
      </p:sp>
      <p:sp>
        <p:nvSpPr>
          <p:cNvPr id="5" name="TextBox 4">
            <a:extLst>
              <a:ext uri="{FF2B5EF4-FFF2-40B4-BE49-F238E27FC236}">
                <a16:creationId xmlns:a16="http://schemas.microsoft.com/office/drawing/2014/main" id="{346B550E-5538-40FF-884B-8686906C4A40}"/>
              </a:ext>
            </a:extLst>
          </p:cNvPr>
          <p:cNvSpPr txBox="1"/>
          <p:nvPr/>
        </p:nvSpPr>
        <p:spPr>
          <a:xfrm>
            <a:off x="177567" y="1866678"/>
            <a:ext cx="11836866" cy="3970318"/>
          </a:xfrm>
          <a:prstGeom prst="rect">
            <a:avLst/>
          </a:prstGeom>
          <a:noFill/>
        </p:spPr>
        <p:txBody>
          <a:bodyPr wrap="square" rtlCol="0">
            <a:spAutoFit/>
          </a:bodyPr>
          <a:lstStyle/>
          <a:p>
            <a:r>
              <a:rPr lang="en-CA" sz="3600" dirty="0">
                <a:solidFill>
                  <a:schemeClr val="bg1"/>
                </a:solidFill>
              </a:rPr>
              <a:t>For your next assignment, </a:t>
            </a:r>
          </a:p>
          <a:p>
            <a:endParaRPr lang="en-CA" sz="3600" dirty="0">
              <a:solidFill>
                <a:schemeClr val="bg1"/>
              </a:solidFill>
            </a:endParaRPr>
          </a:p>
          <a:p>
            <a:r>
              <a:rPr lang="en-CA" sz="3600" dirty="0">
                <a:solidFill>
                  <a:schemeClr val="bg1"/>
                </a:solidFill>
              </a:rPr>
              <a:t>Use Watson Discovery querying language to find the top 20 most talked about people in basketball in recent news WITH a sentiment score of &gt;=0.5.</a:t>
            </a:r>
          </a:p>
          <a:p>
            <a:endParaRPr lang="en-CA" sz="3600" dirty="0">
              <a:solidFill>
                <a:schemeClr val="bg1"/>
              </a:solidFill>
            </a:endParaRPr>
          </a:p>
          <a:p>
            <a:r>
              <a:rPr lang="en-CA" sz="3600" dirty="0">
                <a:solidFill>
                  <a:schemeClr val="bg1"/>
                </a:solidFill>
              </a:rPr>
              <a:t>Add a screenshot of your results as well as your query request.</a:t>
            </a:r>
          </a:p>
        </p:txBody>
      </p:sp>
    </p:spTree>
    <p:extLst>
      <p:ext uri="{BB962C8B-B14F-4D97-AF65-F5344CB8AC3E}">
        <p14:creationId xmlns:p14="http://schemas.microsoft.com/office/powerpoint/2010/main" val="3028402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91CB54-EF3A-4A34-8172-95652C2B595E}"/>
              </a:ext>
            </a:extLst>
          </p:cNvPr>
          <p:cNvSpPr/>
          <p:nvPr/>
        </p:nvSpPr>
        <p:spPr>
          <a:xfrm>
            <a:off x="321732" y="321732"/>
            <a:ext cx="11542722" cy="621453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4038CB10-1F5C-4D54-9DF7-12586DE5B00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A5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3ED6512-6858-4552-B699-9A97FE9A4EA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638A70C-DB34-49EA-89D9-5F7C921C3E11}"/>
              </a:ext>
            </a:extLst>
          </p:cNvPr>
          <p:cNvSpPr txBox="1"/>
          <p:nvPr/>
        </p:nvSpPr>
        <p:spPr>
          <a:xfrm>
            <a:off x="321731" y="321732"/>
            <a:ext cx="8317443" cy="144039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dirty="0">
                <a:solidFill>
                  <a:srgbClr val="FFFFFF"/>
                </a:solidFill>
                <a:latin typeface="+mj-lt"/>
                <a:ea typeface="+mj-ea"/>
                <a:cs typeface="+mj-cs"/>
              </a:rPr>
              <a:t>What Does Watson Discovery Do?</a:t>
            </a:r>
            <a:endParaRPr lang="en-US" sz="4400" kern="1200" dirty="0">
              <a:solidFill>
                <a:srgbClr val="FFFFFF"/>
              </a:solidFill>
              <a:latin typeface="+mj-lt"/>
              <a:ea typeface="+mj-ea"/>
              <a:cs typeface="+mj-cs"/>
            </a:endParaRPr>
          </a:p>
        </p:txBody>
      </p:sp>
      <p:sp>
        <p:nvSpPr>
          <p:cNvPr id="4" name="Rectangle 3">
            <a:extLst>
              <a:ext uri="{FF2B5EF4-FFF2-40B4-BE49-F238E27FC236}">
                <a16:creationId xmlns:a16="http://schemas.microsoft.com/office/drawing/2014/main" id="{EF1B2231-2B95-4F55-9AFB-A6240638939D}"/>
              </a:ext>
            </a:extLst>
          </p:cNvPr>
          <p:cNvSpPr/>
          <p:nvPr/>
        </p:nvSpPr>
        <p:spPr>
          <a:xfrm>
            <a:off x="7380039" y="4572000"/>
            <a:ext cx="4484415" cy="1964266"/>
          </a:xfrm>
          <a:prstGeom prst="rect">
            <a:avLst/>
          </a:prstGeom>
          <a:solidFill>
            <a:srgbClr val="3A5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9E36E789-B3E9-4A91-AE6D-9169D03FCA1C}"/>
              </a:ext>
            </a:extLst>
          </p:cNvPr>
          <p:cNvSpPr txBox="1"/>
          <p:nvPr/>
        </p:nvSpPr>
        <p:spPr>
          <a:xfrm>
            <a:off x="419100" y="1543050"/>
            <a:ext cx="11296650" cy="2308324"/>
          </a:xfrm>
          <a:prstGeom prst="rect">
            <a:avLst/>
          </a:prstGeom>
          <a:noFill/>
        </p:spPr>
        <p:txBody>
          <a:bodyPr wrap="square" rtlCol="0">
            <a:spAutoFit/>
          </a:bodyPr>
          <a:lstStyle/>
          <a:p>
            <a:r>
              <a:rPr lang="en-CA" dirty="0">
                <a:solidFill>
                  <a:schemeClr val="bg1"/>
                </a:solidFill>
              </a:rPr>
              <a:t>Watson Discovery allows us to add NLP-assisted enrichment of inputted text and generate connections between ideas in your dataset. Discovery extracts the following from your data with no explicit training or program.</a:t>
            </a:r>
          </a:p>
          <a:p>
            <a:pPr marL="742950" lvl="1" indent="-285750">
              <a:buFont typeface="Arial" panose="020B0604020202020204" pitchFamily="34" charset="0"/>
              <a:buChar char="•"/>
            </a:pPr>
            <a:r>
              <a:rPr lang="en-CA" b="1" dirty="0">
                <a:solidFill>
                  <a:schemeClr val="bg1"/>
                </a:solidFill>
              </a:rPr>
              <a:t>Entities </a:t>
            </a:r>
            <a:r>
              <a:rPr lang="en-CA" dirty="0">
                <a:solidFill>
                  <a:schemeClr val="bg1"/>
                </a:solidFill>
              </a:rPr>
              <a:t>(big ideas like people, organizations, corporations, etc.)</a:t>
            </a:r>
          </a:p>
          <a:p>
            <a:pPr marL="742950" lvl="1" indent="-285750">
              <a:buFont typeface="Arial" panose="020B0604020202020204" pitchFamily="34" charset="0"/>
              <a:buChar char="•"/>
            </a:pPr>
            <a:r>
              <a:rPr lang="en-CA" b="1" dirty="0">
                <a:solidFill>
                  <a:schemeClr val="bg1"/>
                </a:solidFill>
              </a:rPr>
              <a:t>Sentiments</a:t>
            </a:r>
            <a:r>
              <a:rPr lang="en-CA" dirty="0">
                <a:solidFill>
                  <a:schemeClr val="bg1"/>
                </a:solidFill>
              </a:rPr>
              <a:t> (categorized into a label of positive, neutral, and negative and a range of 1 to -1)</a:t>
            </a:r>
          </a:p>
          <a:p>
            <a:pPr marL="742950" lvl="1" indent="-285750">
              <a:buFont typeface="Arial" panose="020B0604020202020204" pitchFamily="34" charset="0"/>
              <a:buChar char="•"/>
            </a:pPr>
            <a:r>
              <a:rPr lang="en-CA" b="1" dirty="0">
                <a:solidFill>
                  <a:schemeClr val="bg1"/>
                </a:solidFill>
              </a:rPr>
              <a:t>Concepts </a:t>
            </a:r>
            <a:r>
              <a:rPr lang="en-CA" dirty="0">
                <a:solidFill>
                  <a:schemeClr val="bg1"/>
                </a:solidFill>
              </a:rPr>
              <a:t>(secondary idea within your data, may or may not be directly related to your entities)</a:t>
            </a:r>
          </a:p>
          <a:p>
            <a:pPr marL="742950" lvl="1" indent="-285750">
              <a:buFont typeface="Arial" panose="020B0604020202020204" pitchFamily="34" charset="0"/>
              <a:buChar char="•"/>
            </a:pPr>
            <a:r>
              <a:rPr lang="en-CA" b="1" dirty="0">
                <a:solidFill>
                  <a:schemeClr val="bg1"/>
                </a:solidFill>
              </a:rPr>
              <a:t>Categories</a:t>
            </a:r>
            <a:r>
              <a:rPr lang="en-CA" dirty="0">
                <a:solidFill>
                  <a:schemeClr val="bg1"/>
                </a:solidFill>
              </a:rPr>
              <a:t> (derivate through Watson, typically related to products, industries, or tangible items within your data. Broken down into sub-categorizes).</a:t>
            </a:r>
          </a:p>
          <a:p>
            <a:pPr marL="1200150" lvl="2" indent="-285750">
              <a:buFont typeface="Arial" panose="020B0604020202020204" pitchFamily="34" charset="0"/>
              <a:buChar char="•"/>
            </a:pPr>
            <a:r>
              <a:rPr lang="en-CA" dirty="0">
                <a:solidFill>
                  <a:schemeClr val="bg1"/>
                </a:solidFill>
              </a:rPr>
              <a:t>Example: /technology and computing/hardware/computer/portable/tablet (category == tablet)</a:t>
            </a:r>
          </a:p>
        </p:txBody>
      </p:sp>
      <p:pic>
        <p:nvPicPr>
          <p:cNvPr id="6" name="Picture 5">
            <a:extLst>
              <a:ext uri="{FF2B5EF4-FFF2-40B4-BE49-F238E27FC236}">
                <a16:creationId xmlns:a16="http://schemas.microsoft.com/office/drawing/2014/main" id="{52A7666F-374B-42E9-8B88-662C9EBBDABE}"/>
              </a:ext>
            </a:extLst>
          </p:cNvPr>
          <p:cNvPicPr>
            <a:picLocks noChangeAspect="1"/>
          </p:cNvPicPr>
          <p:nvPr/>
        </p:nvPicPr>
        <p:blipFill rotWithShape="1">
          <a:blip r:embed="rId2"/>
          <a:srcRect l="19453" t="27639" r="50625" b="32222"/>
          <a:stretch/>
        </p:blipFill>
        <p:spPr>
          <a:xfrm>
            <a:off x="4200906" y="3886828"/>
            <a:ext cx="3333749" cy="2515544"/>
          </a:xfrm>
          <a:prstGeom prst="rect">
            <a:avLst/>
          </a:prstGeom>
        </p:spPr>
      </p:pic>
    </p:spTree>
    <p:extLst>
      <p:ext uri="{BB962C8B-B14F-4D97-AF65-F5344CB8AC3E}">
        <p14:creationId xmlns:p14="http://schemas.microsoft.com/office/powerpoint/2010/main" val="3671773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19764E-BAEE-4A56-B4BD-792ED0DB2BC6}"/>
              </a:ext>
            </a:extLst>
          </p:cNvPr>
          <p:cNvSpPr/>
          <p:nvPr/>
        </p:nvSpPr>
        <p:spPr>
          <a:xfrm>
            <a:off x="0" y="793650"/>
            <a:ext cx="12192000" cy="6043378"/>
          </a:xfrm>
          <a:prstGeom prst="rect">
            <a:avLst/>
          </a:prstGeom>
          <a:solidFill>
            <a:srgbClr val="3A5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0">
            <a:extLst>
              <a:ext uri="{FF2B5EF4-FFF2-40B4-BE49-F238E27FC236}">
                <a16:creationId xmlns:a16="http://schemas.microsoft.com/office/drawing/2014/main" id="{61445B8C-D724-4F73-AB77-3CCE4E822C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20963"/>
            <a:ext cx="4657345" cy="6816065"/>
          </a:xfrm>
          <a:prstGeom prst="rect">
            <a:avLst/>
          </a:prstGeom>
          <a:solidFill>
            <a:schemeClr val="bg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2">
            <a:extLst>
              <a:ext uri="{FF2B5EF4-FFF2-40B4-BE49-F238E27FC236}">
                <a16:creationId xmlns:a16="http://schemas.microsoft.com/office/drawing/2014/main" id="{99905336-A7CD-4C75-9E77-C704674F404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73347" y="3429000"/>
            <a:ext cx="1597456" cy="0"/>
          </a:xfrm>
          <a:prstGeom prst="line">
            <a:avLst/>
          </a:prstGeom>
          <a:ln w="5080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82D3279-D6E1-4A98-A014-F07D685DAC75}"/>
              </a:ext>
            </a:extLst>
          </p:cNvPr>
          <p:cNvSpPr txBox="1"/>
          <p:nvPr/>
        </p:nvSpPr>
        <p:spPr>
          <a:xfrm>
            <a:off x="180753" y="249985"/>
            <a:ext cx="7353902" cy="461665"/>
          </a:xfrm>
          <a:prstGeom prst="rect">
            <a:avLst/>
          </a:prstGeom>
          <a:noFill/>
        </p:spPr>
        <p:txBody>
          <a:bodyPr wrap="square" rtlCol="0">
            <a:spAutoFit/>
          </a:bodyPr>
          <a:lstStyle/>
          <a:p>
            <a:r>
              <a:rPr lang="en-CA" sz="2400" dirty="0"/>
              <a:t>Difference between Entities, Concepts, and Keywords</a:t>
            </a:r>
          </a:p>
        </p:txBody>
      </p:sp>
      <p:sp>
        <p:nvSpPr>
          <p:cNvPr id="3" name="TextBox 2">
            <a:extLst>
              <a:ext uri="{FF2B5EF4-FFF2-40B4-BE49-F238E27FC236}">
                <a16:creationId xmlns:a16="http://schemas.microsoft.com/office/drawing/2014/main" id="{8999EBA5-B2D3-409D-80CB-3D35A1853803}"/>
              </a:ext>
            </a:extLst>
          </p:cNvPr>
          <p:cNvSpPr txBox="1"/>
          <p:nvPr/>
        </p:nvSpPr>
        <p:spPr>
          <a:xfrm>
            <a:off x="401053" y="1106905"/>
            <a:ext cx="6705600" cy="5416868"/>
          </a:xfrm>
          <a:prstGeom prst="rect">
            <a:avLst/>
          </a:prstGeom>
          <a:noFill/>
        </p:spPr>
        <p:txBody>
          <a:bodyPr wrap="square" rtlCol="0">
            <a:spAutoFit/>
          </a:bodyPr>
          <a:lstStyle/>
          <a:p>
            <a:r>
              <a:rPr lang="en-CA" dirty="0"/>
              <a:t>Hopefully, you have an understanding of how categories are different from the other elements in the Discovery results. To illustrate the differences between entities, concepts, and keywords, consider the following statement:</a:t>
            </a:r>
          </a:p>
          <a:p>
            <a:endParaRPr lang="en-CA" dirty="0"/>
          </a:p>
          <a:p>
            <a:r>
              <a:rPr lang="en-CA" sz="2000" dirty="0"/>
              <a:t>“text” : “The shareholder were pleased that XYZ Inc. plants to build a new factory in Toronto, Ontario.”</a:t>
            </a:r>
          </a:p>
          <a:p>
            <a:endParaRPr lang="en-CA" dirty="0"/>
          </a:p>
          <a:p>
            <a:r>
              <a:rPr lang="en-CA" b="1" dirty="0"/>
              <a:t>Entity extraction </a:t>
            </a:r>
            <a:r>
              <a:rPr lang="en-CA" dirty="0"/>
              <a:t>would return the following:</a:t>
            </a:r>
          </a:p>
          <a:p>
            <a:endParaRPr lang="en-CA" dirty="0"/>
          </a:p>
          <a:p>
            <a:r>
              <a:rPr lang="en-CA" dirty="0"/>
              <a:t>“type”: “City”</a:t>
            </a:r>
          </a:p>
          <a:p>
            <a:r>
              <a:rPr lang="en-CA" dirty="0"/>
              <a:t>“text”: “Toronto”</a:t>
            </a:r>
          </a:p>
          <a:p>
            <a:endParaRPr lang="en-CA" dirty="0"/>
          </a:p>
          <a:p>
            <a:r>
              <a:rPr lang="en-CA" dirty="0"/>
              <a:t>“type”: “Company”</a:t>
            </a:r>
          </a:p>
          <a:p>
            <a:r>
              <a:rPr lang="en-CA" dirty="0"/>
              <a:t>“text”: “XYZ Inc”</a:t>
            </a:r>
          </a:p>
          <a:p>
            <a:endParaRPr lang="en-CA" dirty="0"/>
          </a:p>
          <a:p>
            <a:r>
              <a:rPr lang="en-CA" dirty="0"/>
              <a:t>“type”: “</a:t>
            </a:r>
            <a:r>
              <a:rPr lang="en-CA" dirty="0" err="1"/>
              <a:t>StateOrCounty</a:t>
            </a:r>
            <a:r>
              <a:rPr lang="en-CA" dirty="0"/>
              <a:t>”</a:t>
            </a:r>
          </a:p>
          <a:p>
            <a:r>
              <a:rPr lang="en-CA" dirty="0"/>
              <a:t>“text”: “</a:t>
            </a:r>
            <a:r>
              <a:rPr lang="en-CA" dirty="0" err="1"/>
              <a:t>Ontairo</a:t>
            </a:r>
            <a:r>
              <a:rPr lang="en-CA" dirty="0"/>
              <a:t>”</a:t>
            </a:r>
          </a:p>
          <a:p>
            <a:endParaRPr lang="en-CA" dirty="0"/>
          </a:p>
        </p:txBody>
      </p:sp>
      <p:sp>
        <p:nvSpPr>
          <p:cNvPr id="5" name="TextBox 4">
            <a:extLst>
              <a:ext uri="{FF2B5EF4-FFF2-40B4-BE49-F238E27FC236}">
                <a16:creationId xmlns:a16="http://schemas.microsoft.com/office/drawing/2014/main" id="{81D4D953-0134-4507-9820-85D337500F75}"/>
              </a:ext>
            </a:extLst>
          </p:cNvPr>
          <p:cNvSpPr txBox="1"/>
          <p:nvPr/>
        </p:nvSpPr>
        <p:spPr>
          <a:xfrm>
            <a:off x="7854822" y="1106905"/>
            <a:ext cx="3529263" cy="3416320"/>
          </a:xfrm>
          <a:prstGeom prst="rect">
            <a:avLst/>
          </a:prstGeom>
          <a:noFill/>
        </p:spPr>
        <p:txBody>
          <a:bodyPr wrap="square" rtlCol="0">
            <a:spAutoFit/>
          </a:bodyPr>
          <a:lstStyle/>
          <a:p>
            <a:r>
              <a:rPr lang="en-CA" b="1" dirty="0">
                <a:highlight>
                  <a:srgbClr val="3A524A"/>
                </a:highlight>
              </a:rPr>
              <a:t>Concept tagging </a:t>
            </a:r>
            <a:r>
              <a:rPr lang="en-CA" dirty="0">
                <a:highlight>
                  <a:srgbClr val="3A524A"/>
                </a:highlight>
              </a:rPr>
              <a:t>would return the following:</a:t>
            </a:r>
          </a:p>
          <a:p>
            <a:endParaRPr lang="en-CA" dirty="0">
              <a:highlight>
                <a:srgbClr val="3A524A"/>
              </a:highlight>
            </a:endParaRPr>
          </a:p>
          <a:p>
            <a:r>
              <a:rPr lang="en-US" dirty="0">
                <a:highlight>
                  <a:srgbClr val="3A524A"/>
                </a:highlight>
              </a:rPr>
              <a:t>"text": “XYZ Inc." </a:t>
            </a:r>
          </a:p>
          <a:p>
            <a:r>
              <a:rPr lang="en-US" dirty="0">
                <a:highlight>
                  <a:srgbClr val="3A524A"/>
                </a:highlight>
              </a:rPr>
              <a:t>"text": "factory“</a:t>
            </a:r>
          </a:p>
          <a:p>
            <a:endParaRPr lang="en-US" dirty="0">
              <a:highlight>
                <a:srgbClr val="3A524A"/>
              </a:highlight>
            </a:endParaRPr>
          </a:p>
          <a:p>
            <a:r>
              <a:rPr lang="en-US" dirty="0">
                <a:highlight>
                  <a:srgbClr val="3A524A"/>
                </a:highlight>
              </a:rPr>
              <a:t>Note: for a larger body of text, Watson would be able to tag concept which were not explicitly stated. For example,</a:t>
            </a:r>
          </a:p>
          <a:p>
            <a:r>
              <a:rPr lang="en-US" dirty="0">
                <a:highlight>
                  <a:srgbClr val="3A524A"/>
                </a:highlight>
              </a:rPr>
              <a:t>“text”: “iPhone”</a:t>
            </a:r>
          </a:p>
          <a:p>
            <a:r>
              <a:rPr lang="en-US" dirty="0">
                <a:highlight>
                  <a:srgbClr val="3A524A"/>
                </a:highlight>
              </a:rPr>
              <a:t>“text”: “technology”</a:t>
            </a:r>
            <a:endParaRPr lang="en-CA" dirty="0">
              <a:highlight>
                <a:srgbClr val="3A524A"/>
              </a:highlight>
            </a:endParaRPr>
          </a:p>
        </p:txBody>
      </p:sp>
      <p:sp>
        <p:nvSpPr>
          <p:cNvPr id="8" name="TextBox 7">
            <a:extLst>
              <a:ext uri="{FF2B5EF4-FFF2-40B4-BE49-F238E27FC236}">
                <a16:creationId xmlns:a16="http://schemas.microsoft.com/office/drawing/2014/main" id="{828CD277-B07F-4827-A801-E67FF39CFEA7}"/>
              </a:ext>
            </a:extLst>
          </p:cNvPr>
          <p:cNvSpPr txBox="1"/>
          <p:nvPr/>
        </p:nvSpPr>
        <p:spPr>
          <a:xfrm>
            <a:off x="4824317" y="3415542"/>
            <a:ext cx="2602503" cy="2585323"/>
          </a:xfrm>
          <a:prstGeom prst="rect">
            <a:avLst/>
          </a:prstGeom>
          <a:noFill/>
        </p:spPr>
        <p:txBody>
          <a:bodyPr wrap="square" rtlCol="0">
            <a:spAutoFit/>
          </a:bodyPr>
          <a:lstStyle/>
          <a:p>
            <a:r>
              <a:rPr lang="en-CA" b="1" dirty="0"/>
              <a:t>Keyword extraction </a:t>
            </a:r>
            <a:r>
              <a:rPr lang="en-CA" dirty="0"/>
              <a:t>would return the following:</a:t>
            </a:r>
          </a:p>
          <a:p>
            <a:endParaRPr lang="en-CA" dirty="0"/>
          </a:p>
          <a:p>
            <a:r>
              <a:rPr lang="en-US" dirty="0"/>
              <a:t>"text": “XYZ Inc" </a:t>
            </a:r>
          </a:p>
          <a:p>
            <a:r>
              <a:rPr lang="en-US" dirty="0"/>
              <a:t>"text": "new factory" </a:t>
            </a:r>
          </a:p>
          <a:p>
            <a:r>
              <a:rPr lang="en-US" dirty="0"/>
              <a:t>"text": "stockholders“</a:t>
            </a:r>
          </a:p>
          <a:p>
            <a:r>
              <a:rPr lang="en-US" dirty="0"/>
              <a:t> "text": “Toronto" </a:t>
            </a:r>
          </a:p>
          <a:p>
            <a:r>
              <a:rPr lang="en-US" dirty="0"/>
              <a:t>"text": “</a:t>
            </a:r>
            <a:r>
              <a:rPr lang="en-US" dirty="0" err="1"/>
              <a:t>Ontairo</a:t>
            </a:r>
            <a:r>
              <a:rPr lang="en-US" dirty="0"/>
              <a:t>"</a:t>
            </a:r>
            <a:endParaRPr lang="en-CA" dirty="0"/>
          </a:p>
        </p:txBody>
      </p:sp>
    </p:spTree>
    <p:extLst>
      <p:ext uri="{BB962C8B-B14F-4D97-AF65-F5344CB8AC3E}">
        <p14:creationId xmlns:p14="http://schemas.microsoft.com/office/powerpoint/2010/main" val="241359742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0795B4D-5022-4A7F-A01D-8D880B7CDBE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FD19018-DE7C-4796-ADF2-AD2EB0FC0D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1A0A2C2-4F85-44AF-8708-8DCA4B550C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003713C1-2FB2-413B-BF91-3AE41726FB7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4D2BDEFA-FB2C-4677-BF8A-8066D8B663AC}"/>
              </a:ext>
            </a:extLst>
          </p:cNvPr>
          <p:cNvSpPr txBox="1"/>
          <p:nvPr/>
        </p:nvSpPr>
        <p:spPr>
          <a:xfrm>
            <a:off x="489590" y="2134187"/>
            <a:ext cx="5105867" cy="362066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900" dirty="0"/>
              <a:t>To get started with Discovery, we navigate to </a:t>
            </a:r>
            <a:r>
              <a:rPr lang="en-US" sz="1900" dirty="0" err="1"/>
              <a:t>bluemix.net’s</a:t>
            </a:r>
            <a:r>
              <a:rPr lang="en-US" sz="1900" dirty="0"/>
              <a:t> Watson’s page and click on the Discovery icon.</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Once we have done this, we are going to launch the discovery tool (similarly to conversation) to upload our data and set up queries. </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This is done through clicking on the create a data collection button in the Watson Discovery interface.</a:t>
            </a:r>
          </a:p>
        </p:txBody>
      </p:sp>
      <p:sp>
        <p:nvSpPr>
          <p:cNvPr id="2" name="TextBox 1">
            <a:extLst>
              <a:ext uri="{FF2B5EF4-FFF2-40B4-BE49-F238E27FC236}">
                <a16:creationId xmlns:a16="http://schemas.microsoft.com/office/drawing/2014/main" id="{039CB039-CFBC-4F7A-8FED-1E8B7BA37DAB}"/>
              </a:ext>
            </a:extLst>
          </p:cNvPr>
          <p:cNvSpPr txBox="1"/>
          <p:nvPr/>
        </p:nvSpPr>
        <p:spPr>
          <a:xfrm>
            <a:off x="443918" y="488686"/>
            <a:ext cx="5105867" cy="164550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kern="1200" dirty="0">
                <a:solidFill>
                  <a:schemeClr val="tx1"/>
                </a:solidFill>
                <a:latin typeface="+mj-lt"/>
                <a:ea typeface="+mj-ea"/>
                <a:cs typeface="+mj-cs"/>
              </a:rPr>
              <a:t>Setting Up Discovery Services</a:t>
            </a:r>
          </a:p>
        </p:txBody>
      </p:sp>
      <p:sp>
        <p:nvSpPr>
          <p:cNvPr id="3" name="Oval 2">
            <a:extLst>
              <a:ext uri="{FF2B5EF4-FFF2-40B4-BE49-F238E27FC236}">
                <a16:creationId xmlns:a16="http://schemas.microsoft.com/office/drawing/2014/main" id="{F79442BE-9FEC-4E1C-A274-2402CB4E0021}"/>
              </a:ext>
            </a:extLst>
          </p:cNvPr>
          <p:cNvSpPr/>
          <p:nvPr/>
        </p:nvSpPr>
        <p:spPr>
          <a:xfrm>
            <a:off x="9440779" y="356136"/>
            <a:ext cx="1913021" cy="1099686"/>
          </a:xfrm>
          <a:prstGeom prst="ellips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8" name="Oval 17">
            <a:extLst>
              <a:ext uri="{FF2B5EF4-FFF2-40B4-BE49-F238E27FC236}">
                <a16:creationId xmlns:a16="http://schemas.microsoft.com/office/drawing/2014/main" id="{331AB40F-E82C-49B1-BFE8-7B8FF59CC56B}"/>
              </a:ext>
            </a:extLst>
          </p:cNvPr>
          <p:cNvSpPr/>
          <p:nvPr/>
        </p:nvSpPr>
        <p:spPr>
          <a:xfrm>
            <a:off x="6304548" y="4362714"/>
            <a:ext cx="3039979" cy="1929814"/>
          </a:xfrm>
          <a:prstGeom prst="ellips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pic>
        <p:nvPicPr>
          <p:cNvPr id="4" name="Picture 3">
            <a:extLst>
              <a:ext uri="{FF2B5EF4-FFF2-40B4-BE49-F238E27FC236}">
                <a16:creationId xmlns:a16="http://schemas.microsoft.com/office/drawing/2014/main" id="{6E11DE09-21C2-4C2B-97F3-FAE2E3592BA2}"/>
              </a:ext>
            </a:extLst>
          </p:cNvPr>
          <p:cNvPicPr>
            <a:picLocks noChangeAspect="1"/>
          </p:cNvPicPr>
          <p:nvPr/>
        </p:nvPicPr>
        <p:blipFill rotWithShape="1">
          <a:blip r:embed="rId2"/>
          <a:srcRect l="16413" t="28975" r="37283" b="28298"/>
          <a:stretch/>
        </p:blipFill>
        <p:spPr>
          <a:xfrm>
            <a:off x="6090897" y="3692972"/>
            <a:ext cx="6100913" cy="3165028"/>
          </a:xfrm>
          <a:prstGeom prst="rect">
            <a:avLst/>
          </a:prstGeom>
        </p:spPr>
      </p:pic>
      <p:pic>
        <p:nvPicPr>
          <p:cNvPr id="5" name="Picture 4">
            <a:extLst>
              <a:ext uri="{FF2B5EF4-FFF2-40B4-BE49-F238E27FC236}">
                <a16:creationId xmlns:a16="http://schemas.microsoft.com/office/drawing/2014/main" id="{C75047A4-CF7B-440B-863C-BD86D43F814D}"/>
              </a:ext>
            </a:extLst>
          </p:cNvPr>
          <p:cNvPicPr>
            <a:picLocks noChangeAspect="1"/>
          </p:cNvPicPr>
          <p:nvPr/>
        </p:nvPicPr>
        <p:blipFill rotWithShape="1">
          <a:blip r:embed="rId3"/>
          <a:srcRect l="16196" t="17481" r="43478" b="42833"/>
          <a:stretch/>
        </p:blipFill>
        <p:spPr>
          <a:xfrm>
            <a:off x="6090896" y="0"/>
            <a:ext cx="6100913" cy="3375543"/>
          </a:xfrm>
          <a:prstGeom prst="rect">
            <a:avLst/>
          </a:prstGeom>
        </p:spPr>
      </p:pic>
      <p:sp>
        <p:nvSpPr>
          <p:cNvPr id="13" name="Oval 12">
            <a:extLst>
              <a:ext uri="{FF2B5EF4-FFF2-40B4-BE49-F238E27FC236}">
                <a16:creationId xmlns:a16="http://schemas.microsoft.com/office/drawing/2014/main" id="{21E1258A-75F1-41E4-8EFE-EDC90D972221}"/>
              </a:ext>
            </a:extLst>
          </p:cNvPr>
          <p:cNvSpPr/>
          <p:nvPr/>
        </p:nvSpPr>
        <p:spPr>
          <a:xfrm>
            <a:off x="8383680" y="3394674"/>
            <a:ext cx="2729947" cy="1099686"/>
          </a:xfrm>
          <a:prstGeom prst="ellips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5" name="Oval 14">
            <a:extLst>
              <a:ext uri="{FF2B5EF4-FFF2-40B4-BE49-F238E27FC236}">
                <a16:creationId xmlns:a16="http://schemas.microsoft.com/office/drawing/2014/main" id="{403AC2C5-3112-4E48-AD03-748F3FAD3759}"/>
              </a:ext>
            </a:extLst>
          </p:cNvPr>
          <p:cNvSpPr/>
          <p:nvPr/>
        </p:nvSpPr>
        <p:spPr>
          <a:xfrm>
            <a:off x="6304548" y="2134187"/>
            <a:ext cx="2729947" cy="1099686"/>
          </a:xfrm>
          <a:prstGeom prst="ellips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Tree>
    <p:extLst>
      <p:ext uri="{BB962C8B-B14F-4D97-AF65-F5344CB8AC3E}">
        <p14:creationId xmlns:p14="http://schemas.microsoft.com/office/powerpoint/2010/main" val="254157659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0795B4D-5022-4A7F-A01D-8D880B7CDBE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FD19018-DE7C-4796-ADF2-AD2EB0FC0D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1A0A2C2-4F85-44AF-8708-8DCA4B550C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003713C1-2FB2-413B-BF91-3AE41726FB7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39CB039-CFBC-4F7A-8FED-1E8B7BA37DAB}"/>
              </a:ext>
            </a:extLst>
          </p:cNvPr>
          <p:cNvSpPr txBox="1"/>
          <p:nvPr/>
        </p:nvSpPr>
        <p:spPr>
          <a:xfrm>
            <a:off x="259607" y="6850"/>
            <a:ext cx="4595071" cy="164550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kern="1200" dirty="0">
                <a:solidFill>
                  <a:schemeClr val="tx1"/>
                </a:solidFill>
                <a:latin typeface="+mj-lt"/>
                <a:ea typeface="+mj-ea"/>
                <a:cs typeface="+mj-cs"/>
              </a:rPr>
              <a:t>Uploading Data</a:t>
            </a:r>
          </a:p>
        </p:txBody>
      </p:sp>
      <p:pic>
        <p:nvPicPr>
          <p:cNvPr id="3" name="Picture 2">
            <a:extLst>
              <a:ext uri="{FF2B5EF4-FFF2-40B4-BE49-F238E27FC236}">
                <a16:creationId xmlns:a16="http://schemas.microsoft.com/office/drawing/2014/main" id="{2B35AD3B-31FA-4026-8F92-4A41167CBE0F}"/>
              </a:ext>
            </a:extLst>
          </p:cNvPr>
          <p:cNvPicPr>
            <a:picLocks noChangeAspect="1"/>
          </p:cNvPicPr>
          <p:nvPr/>
        </p:nvPicPr>
        <p:blipFill rotWithShape="1">
          <a:blip r:embed="rId2"/>
          <a:srcRect l="28164" t="29913" r="28583" b="27347"/>
          <a:stretch/>
        </p:blipFill>
        <p:spPr>
          <a:xfrm>
            <a:off x="6090992" y="-1"/>
            <a:ext cx="6100819" cy="3390907"/>
          </a:xfrm>
          <a:prstGeom prst="rect">
            <a:avLst/>
          </a:prstGeom>
        </p:spPr>
      </p:pic>
      <p:sp>
        <p:nvSpPr>
          <p:cNvPr id="9" name="TextBox 8">
            <a:extLst>
              <a:ext uri="{FF2B5EF4-FFF2-40B4-BE49-F238E27FC236}">
                <a16:creationId xmlns:a16="http://schemas.microsoft.com/office/drawing/2014/main" id="{A34871F6-69D0-42DC-9654-398BD3A2B3D9}"/>
              </a:ext>
            </a:extLst>
          </p:cNvPr>
          <p:cNvSpPr txBox="1"/>
          <p:nvPr/>
        </p:nvSpPr>
        <p:spPr>
          <a:xfrm>
            <a:off x="259701" y="1208015"/>
            <a:ext cx="5648476" cy="539146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t>We will be uploading a sample of roughly 100 tweets from @apple. These will be posted on our GitHub account. </a:t>
            </a:r>
          </a:p>
          <a:p>
            <a:pPr indent="-228600">
              <a:lnSpc>
                <a:spcPct val="90000"/>
              </a:lnSpc>
              <a:spcAft>
                <a:spcPts val="600"/>
              </a:spcAft>
              <a:buFont typeface="Arial" panose="020B0604020202020204" pitchFamily="34" charset="0"/>
              <a:buChar char="•"/>
            </a:pPr>
            <a:r>
              <a:rPr lang="en-US" sz="2400" dirty="0"/>
              <a:t>Please download them here: Next, create a new collection with the default configuration settings. </a:t>
            </a:r>
          </a:p>
          <a:p>
            <a:pPr>
              <a:lnSpc>
                <a:spcPct val="90000"/>
              </a:lnSpc>
              <a:spcAft>
                <a:spcPts val="600"/>
              </a:spcAft>
            </a:pPr>
            <a:r>
              <a:rPr lang="en-US" sz="2200" dirty="0">
                <a:solidFill>
                  <a:srgbClr val="FF0000"/>
                </a:solidFill>
              </a:rPr>
              <a:t>https://github.com/comm-493/Discovery_Tutorial</a:t>
            </a:r>
          </a:p>
          <a:p>
            <a:pPr indent="-228600">
              <a:lnSpc>
                <a:spcPct val="90000"/>
              </a:lnSpc>
              <a:spcAft>
                <a:spcPts val="600"/>
              </a:spcAft>
              <a:buFont typeface="Arial" panose="020B0604020202020204" pitchFamily="34" charset="0"/>
              <a:buChar char="•"/>
            </a:pPr>
            <a:r>
              <a:rPr lang="en-US" sz="2400" dirty="0"/>
              <a:t>Next, drag and drop your files into the collection to begin analysis.</a:t>
            </a:r>
          </a:p>
          <a:p>
            <a:pPr indent="-228600">
              <a:lnSpc>
                <a:spcPct val="90000"/>
              </a:lnSpc>
              <a:spcAft>
                <a:spcPts val="600"/>
              </a:spcAft>
              <a:buFont typeface="Arial" panose="020B0604020202020204" pitchFamily="34" charset="0"/>
              <a:buChar char="•"/>
            </a:pPr>
            <a:r>
              <a:rPr lang="en-US" dirty="0"/>
              <a:t>Keep in mind, for your projects, discovery can be linked to various APIs or other data sources (SQL databases, salesforce..</a:t>
            </a:r>
            <a:r>
              <a:rPr lang="en-US" dirty="0" err="1"/>
              <a:t>etc</a:t>
            </a:r>
            <a:r>
              <a:rPr lang="en-US" dirty="0"/>
              <a:t>). While it’s a bit too complex for this tutorial, it is a useful feature of the tool.</a:t>
            </a:r>
          </a:p>
          <a:p>
            <a:pPr>
              <a:lnSpc>
                <a:spcPct val="90000"/>
              </a:lnSpc>
              <a:spcAft>
                <a:spcPts val="600"/>
              </a:spcAft>
            </a:pPr>
            <a:r>
              <a:rPr lang="en-US" dirty="0">
                <a:solidFill>
                  <a:srgbClr val="FF0000"/>
                </a:solidFill>
              </a:rPr>
              <a:t>https://console.bluemix.net/docs/services/discovery/data-crawler.html</a:t>
            </a:r>
          </a:p>
        </p:txBody>
      </p:sp>
      <p:pic>
        <p:nvPicPr>
          <p:cNvPr id="4" name="Picture 3">
            <a:extLst>
              <a:ext uri="{FF2B5EF4-FFF2-40B4-BE49-F238E27FC236}">
                <a16:creationId xmlns:a16="http://schemas.microsoft.com/office/drawing/2014/main" id="{60A595F2-CEF3-4CD1-AF36-033B24F30231}"/>
              </a:ext>
            </a:extLst>
          </p:cNvPr>
          <p:cNvPicPr>
            <a:picLocks noChangeAspect="1"/>
          </p:cNvPicPr>
          <p:nvPr/>
        </p:nvPicPr>
        <p:blipFill rotWithShape="1">
          <a:blip r:embed="rId3"/>
          <a:srcRect l="16739" t="22402" r="32470" b="32932"/>
          <a:stretch/>
        </p:blipFill>
        <p:spPr>
          <a:xfrm>
            <a:off x="6093416" y="3482346"/>
            <a:ext cx="6098395" cy="3375654"/>
          </a:xfrm>
          <a:prstGeom prst="rect">
            <a:avLst/>
          </a:prstGeom>
        </p:spPr>
      </p:pic>
    </p:spTree>
    <p:extLst>
      <p:ext uri="{BB962C8B-B14F-4D97-AF65-F5344CB8AC3E}">
        <p14:creationId xmlns:p14="http://schemas.microsoft.com/office/powerpoint/2010/main" val="188695002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9328FC-D17A-4A83-8F79-57B0043059F7}"/>
              </a:ext>
            </a:extLst>
          </p:cNvPr>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8D717D84-3484-4DAE-BA7E-19E50B9691BD}"/>
              </a:ext>
            </a:extLst>
          </p:cNvPr>
          <p:cNvSpPr>
            <a:spLocks noGrp="1"/>
          </p:cNvSpPr>
          <p:nvPr>
            <p:ph type="title"/>
          </p:nvPr>
        </p:nvSpPr>
        <p:spPr>
          <a:xfrm>
            <a:off x="0" y="0"/>
            <a:ext cx="5360566" cy="1033995"/>
          </a:xfrm>
        </p:spPr>
        <p:txBody>
          <a:bodyPr>
            <a:normAutofit/>
          </a:bodyPr>
          <a:lstStyle/>
          <a:p>
            <a:pPr algn="ctr"/>
            <a:r>
              <a:rPr lang="en-CA" sz="3200" dirty="0">
                <a:solidFill>
                  <a:schemeClr val="bg1"/>
                </a:solidFill>
              </a:rPr>
              <a:t>Document and Collection View</a:t>
            </a:r>
          </a:p>
        </p:txBody>
      </p:sp>
      <p:pic>
        <p:nvPicPr>
          <p:cNvPr id="6" name="Picture 5">
            <a:extLst>
              <a:ext uri="{FF2B5EF4-FFF2-40B4-BE49-F238E27FC236}">
                <a16:creationId xmlns:a16="http://schemas.microsoft.com/office/drawing/2014/main" id="{990AD5B2-104A-4495-BE57-AFD7DFA3DE98}"/>
              </a:ext>
            </a:extLst>
          </p:cNvPr>
          <p:cNvPicPr>
            <a:picLocks noChangeAspect="1"/>
          </p:cNvPicPr>
          <p:nvPr/>
        </p:nvPicPr>
        <p:blipFill rotWithShape="1">
          <a:blip r:embed="rId2"/>
          <a:srcRect l="3935" t="22976" r="1250" b="39470"/>
          <a:stretch/>
        </p:blipFill>
        <p:spPr>
          <a:xfrm>
            <a:off x="-1" y="4479720"/>
            <a:ext cx="10354809" cy="2306973"/>
          </a:xfrm>
          <a:prstGeom prst="rect">
            <a:avLst/>
          </a:prstGeom>
        </p:spPr>
      </p:pic>
      <p:pic>
        <p:nvPicPr>
          <p:cNvPr id="7" name="Picture 6">
            <a:extLst>
              <a:ext uri="{FF2B5EF4-FFF2-40B4-BE49-F238E27FC236}">
                <a16:creationId xmlns:a16="http://schemas.microsoft.com/office/drawing/2014/main" id="{9AB77C5B-6C9F-4C4C-B7F3-521B46206C37}"/>
              </a:ext>
            </a:extLst>
          </p:cNvPr>
          <p:cNvPicPr>
            <a:picLocks noChangeAspect="1"/>
          </p:cNvPicPr>
          <p:nvPr/>
        </p:nvPicPr>
        <p:blipFill rotWithShape="1">
          <a:blip r:embed="rId3"/>
          <a:srcRect l="3705" t="18146" r="29139" b="37267"/>
          <a:stretch/>
        </p:blipFill>
        <p:spPr>
          <a:xfrm>
            <a:off x="0" y="1033996"/>
            <a:ext cx="8187655" cy="3057785"/>
          </a:xfrm>
          <a:prstGeom prst="rect">
            <a:avLst/>
          </a:prstGeom>
        </p:spPr>
      </p:pic>
      <p:sp>
        <p:nvSpPr>
          <p:cNvPr id="8" name="TextBox 7">
            <a:extLst>
              <a:ext uri="{FF2B5EF4-FFF2-40B4-BE49-F238E27FC236}">
                <a16:creationId xmlns:a16="http://schemas.microsoft.com/office/drawing/2014/main" id="{2B8BFE41-A264-4969-ACF5-50F9403D440A}"/>
              </a:ext>
            </a:extLst>
          </p:cNvPr>
          <p:cNvSpPr txBox="1"/>
          <p:nvPr/>
        </p:nvSpPr>
        <p:spPr>
          <a:xfrm>
            <a:off x="696286" y="1369554"/>
            <a:ext cx="3280095" cy="369332"/>
          </a:xfrm>
          <a:prstGeom prst="rect">
            <a:avLst/>
          </a:prstGeom>
          <a:noFill/>
        </p:spPr>
        <p:txBody>
          <a:bodyPr wrap="square" rtlCol="0">
            <a:spAutoFit/>
          </a:bodyPr>
          <a:lstStyle/>
          <a:p>
            <a:r>
              <a:rPr lang="en-CA" dirty="0"/>
              <a:t>Collection View</a:t>
            </a:r>
          </a:p>
        </p:txBody>
      </p:sp>
      <p:sp>
        <p:nvSpPr>
          <p:cNvPr id="9" name="TextBox 8">
            <a:extLst>
              <a:ext uri="{FF2B5EF4-FFF2-40B4-BE49-F238E27FC236}">
                <a16:creationId xmlns:a16="http://schemas.microsoft.com/office/drawing/2014/main" id="{8B2B6570-BF85-4428-A6E5-BA7346785D6B}"/>
              </a:ext>
            </a:extLst>
          </p:cNvPr>
          <p:cNvSpPr txBox="1"/>
          <p:nvPr/>
        </p:nvSpPr>
        <p:spPr>
          <a:xfrm>
            <a:off x="813732" y="4567158"/>
            <a:ext cx="3280095" cy="369332"/>
          </a:xfrm>
          <a:prstGeom prst="rect">
            <a:avLst/>
          </a:prstGeom>
          <a:noFill/>
        </p:spPr>
        <p:txBody>
          <a:bodyPr wrap="square" rtlCol="0">
            <a:spAutoFit/>
          </a:bodyPr>
          <a:lstStyle/>
          <a:p>
            <a:r>
              <a:rPr lang="en-CA" dirty="0"/>
              <a:t>Document View</a:t>
            </a:r>
          </a:p>
        </p:txBody>
      </p:sp>
      <p:sp>
        <p:nvSpPr>
          <p:cNvPr id="10" name="TextBox 9">
            <a:extLst>
              <a:ext uri="{FF2B5EF4-FFF2-40B4-BE49-F238E27FC236}">
                <a16:creationId xmlns:a16="http://schemas.microsoft.com/office/drawing/2014/main" id="{C59B7C71-C13F-460C-8E15-EC5482BBC448}"/>
              </a:ext>
            </a:extLst>
          </p:cNvPr>
          <p:cNvSpPr txBox="1"/>
          <p:nvPr/>
        </p:nvSpPr>
        <p:spPr>
          <a:xfrm>
            <a:off x="8271545" y="-22297"/>
            <a:ext cx="3305262" cy="4524315"/>
          </a:xfrm>
          <a:prstGeom prst="rect">
            <a:avLst/>
          </a:prstGeom>
          <a:noFill/>
        </p:spPr>
        <p:txBody>
          <a:bodyPr wrap="square" rtlCol="0">
            <a:spAutoFit/>
          </a:bodyPr>
          <a:lstStyle/>
          <a:p>
            <a:r>
              <a:rPr lang="en-CA" sz="1600" dirty="0">
                <a:solidFill>
                  <a:schemeClr val="bg1"/>
                </a:solidFill>
                <a:highlight>
                  <a:srgbClr val="353535"/>
                </a:highlight>
              </a:rPr>
              <a:t>Now that we have successfully uploaded, let’s explore our data. Discover has two views which can be accessed through the data structure depicted to the right. The first image is of collection view. This allows you to view your whole collection of documents at a glance. Take a look at what entities, concepts, and categories Watson took from your data.</a:t>
            </a:r>
          </a:p>
          <a:p>
            <a:endParaRPr lang="en-CA" sz="1600" dirty="0">
              <a:solidFill>
                <a:schemeClr val="bg1"/>
              </a:solidFill>
              <a:highlight>
                <a:srgbClr val="353535"/>
              </a:highlight>
            </a:endParaRPr>
          </a:p>
          <a:p>
            <a:r>
              <a:rPr lang="en-CA" sz="1600" dirty="0">
                <a:solidFill>
                  <a:schemeClr val="bg1"/>
                </a:solidFill>
                <a:highlight>
                  <a:srgbClr val="353535"/>
                </a:highlight>
              </a:rPr>
              <a:t>Below is document view, this allows you to drill down into individual documents in your collection. For example, below an example of file1.pdf’s enrichments.</a:t>
            </a:r>
          </a:p>
          <a:p>
            <a:endParaRPr lang="en-CA" sz="1600" dirty="0">
              <a:solidFill>
                <a:schemeClr val="bg1"/>
              </a:solidFill>
              <a:highlight>
                <a:srgbClr val="353535"/>
              </a:highlight>
            </a:endParaRPr>
          </a:p>
        </p:txBody>
      </p:sp>
      <p:pic>
        <p:nvPicPr>
          <p:cNvPr id="11" name="Picture 10">
            <a:extLst>
              <a:ext uri="{FF2B5EF4-FFF2-40B4-BE49-F238E27FC236}">
                <a16:creationId xmlns:a16="http://schemas.microsoft.com/office/drawing/2014/main" id="{A297C02F-0B73-4EC4-A34B-B14817F4EF13}"/>
              </a:ext>
            </a:extLst>
          </p:cNvPr>
          <p:cNvPicPr>
            <a:picLocks noChangeAspect="1"/>
          </p:cNvPicPr>
          <p:nvPr/>
        </p:nvPicPr>
        <p:blipFill rotWithShape="1">
          <a:blip r:embed="rId4"/>
          <a:srcRect t="11789" r="96881" b="70296"/>
          <a:stretch/>
        </p:blipFill>
        <p:spPr>
          <a:xfrm>
            <a:off x="11576807" y="0"/>
            <a:ext cx="615192" cy="1987472"/>
          </a:xfrm>
          <a:prstGeom prst="rect">
            <a:avLst/>
          </a:prstGeom>
        </p:spPr>
      </p:pic>
    </p:spTree>
    <p:extLst>
      <p:ext uri="{BB962C8B-B14F-4D97-AF65-F5344CB8AC3E}">
        <p14:creationId xmlns:p14="http://schemas.microsoft.com/office/powerpoint/2010/main" val="1105830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9328FC-D17A-4A83-8F79-57B0043059F7}"/>
              </a:ext>
            </a:extLst>
          </p:cNvPr>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8D717D84-3484-4DAE-BA7E-19E50B9691BD}"/>
              </a:ext>
            </a:extLst>
          </p:cNvPr>
          <p:cNvSpPr>
            <a:spLocks noGrp="1"/>
          </p:cNvSpPr>
          <p:nvPr>
            <p:ph type="title"/>
          </p:nvPr>
        </p:nvSpPr>
        <p:spPr>
          <a:xfrm>
            <a:off x="0" y="-79696"/>
            <a:ext cx="6487064" cy="1000664"/>
          </a:xfrm>
        </p:spPr>
        <p:txBody>
          <a:bodyPr>
            <a:normAutofit/>
          </a:bodyPr>
          <a:lstStyle/>
          <a:p>
            <a:r>
              <a:rPr lang="en-CA" sz="3200" b="1" dirty="0">
                <a:solidFill>
                  <a:schemeClr val="bg1"/>
                </a:solidFill>
              </a:rPr>
              <a:t>Concepts and Collection View</a:t>
            </a:r>
          </a:p>
        </p:txBody>
      </p:sp>
      <p:pic>
        <p:nvPicPr>
          <p:cNvPr id="3" name="Picture 2">
            <a:extLst>
              <a:ext uri="{FF2B5EF4-FFF2-40B4-BE49-F238E27FC236}">
                <a16:creationId xmlns:a16="http://schemas.microsoft.com/office/drawing/2014/main" id="{3AA658A2-8468-4BEE-BA68-73C3750A1AD2}"/>
              </a:ext>
            </a:extLst>
          </p:cNvPr>
          <p:cNvPicPr>
            <a:picLocks noChangeAspect="1"/>
          </p:cNvPicPr>
          <p:nvPr/>
        </p:nvPicPr>
        <p:blipFill rotWithShape="1">
          <a:blip r:embed="rId2"/>
          <a:srcRect l="3772" t="12369" r="516" b="8627"/>
          <a:stretch/>
        </p:blipFill>
        <p:spPr>
          <a:xfrm>
            <a:off x="0" y="841272"/>
            <a:ext cx="12190292" cy="5660195"/>
          </a:xfrm>
          <a:prstGeom prst="rect">
            <a:avLst/>
          </a:prstGeom>
        </p:spPr>
      </p:pic>
      <p:sp>
        <p:nvSpPr>
          <p:cNvPr id="5" name="TextBox 4">
            <a:extLst>
              <a:ext uri="{FF2B5EF4-FFF2-40B4-BE49-F238E27FC236}">
                <a16:creationId xmlns:a16="http://schemas.microsoft.com/office/drawing/2014/main" id="{15F7AF32-814B-47AC-92E3-9231177742CD}"/>
              </a:ext>
            </a:extLst>
          </p:cNvPr>
          <p:cNvSpPr txBox="1"/>
          <p:nvPr/>
        </p:nvSpPr>
        <p:spPr>
          <a:xfrm>
            <a:off x="3885191" y="4430749"/>
            <a:ext cx="8305101" cy="2031325"/>
          </a:xfrm>
          <a:prstGeom prst="rect">
            <a:avLst/>
          </a:prstGeom>
          <a:noFill/>
        </p:spPr>
        <p:txBody>
          <a:bodyPr wrap="square" rtlCol="0">
            <a:spAutoFit/>
          </a:bodyPr>
          <a:lstStyle/>
          <a:p>
            <a:r>
              <a:rPr lang="en-CA" dirty="0"/>
              <a:t>If we go back to the Collection view page and click on concepts, we can see that Discovery has used its own NLP-assisted methodologies to extract concepts from our documents. Above, it has found the fingerprint recognition concepts which is linked to the iPhone entity. Discover uses dbpedia.org (an online crowd-source machine readable database) to “understand” the concept. In the next slide, you will see a sample query related to the concept. Click it to begin learning about queries in natural language.</a:t>
            </a:r>
          </a:p>
        </p:txBody>
      </p:sp>
      <p:sp>
        <p:nvSpPr>
          <p:cNvPr id="12" name="Oval 11">
            <a:extLst>
              <a:ext uri="{FF2B5EF4-FFF2-40B4-BE49-F238E27FC236}">
                <a16:creationId xmlns:a16="http://schemas.microsoft.com/office/drawing/2014/main" id="{CB03A87E-C857-4D66-9DB3-12793068B35D}"/>
              </a:ext>
            </a:extLst>
          </p:cNvPr>
          <p:cNvSpPr/>
          <p:nvPr/>
        </p:nvSpPr>
        <p:spPr>
          <a:xfrm>
            <a:off x="10997966" y="4200786"/>
            <a:ext cx="687897" cy="348143"/>
          </a:xfrm>
          <a:prstGeom prst="ellipse">
            <a:avLst/>
          </a:prstGeom>
          <a:noFill/>
          <a:ln w="127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768676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9328FC-D17A-4A83-8F79-57B0043059F7}"/>
              </a:ext>
            </a:extLst>
          </p:cNvPr>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8D717D84-3484-4DAE-BA7E-19E50B9691BD}"/>
              </a:ext>
            </a:extLst>
          </p:cNvPr>
          <p:cNvSpPr>
            <a:spLocks noGrp="1"/>
          </p:cNvSpPr>
          <p:nvPr>
            <p:ph type="title"/>
          </p:nvPr>
        </p:nvSpPr>
        <p:spPr>
          <a:xfrm>
            <a:off x="0" y="1"/>
            <a:ext cx="6487064" cy="1000664"/>
          </a:xfrm>
        </p:spPr>
        <p:txBody>
          <a:bodyPr>
            <a:normAutofit/>
          </a:bodyPr>
          <a:lstStyle/>
          <a:p>
            <a:r>
              <a:rPr lang="en-CA" sz="3200" dirty="0">
                <a:solidFill>
                  <a:schemeClr val="bg1"/>
                </a:solidFill>
              </a:rPr>
              <a:t>Introduction to Queries</a:t>
            </a:r>
          </a:p>
        </p:txBody>
      </p:sp>
      <p:pic>
        <p:nvPicPr>
          <p:cNvPr id="6" name="Picture 5">
            <a:extLst>
              <a:ext uri="{FF2B5EF4-FFF2-40B4-BE49-F238E27FC236}">
                <a16:creationId xmlns:a16="http://schemas.microsoft.com/office/drawing/2014/main" id="{144BB2A9-801C-479B-A91F-A02069097645}"/>
              </a:ext>
            </a:extLst>
          </p:cNvPr>
          <p:cNvPicPr>
            <a:picLocks noChangeAspect="1"/>
          </p:cNvPicPr>
          <p:nvPr/>
        </p:nvPicPr>
        <p:blipFill rotWithShape="1">
          <a:blip r:embed="rId2"/>
          <a:srcRect l="3979" t="12369" r="1250" b="8522"/>
          <a:stretch/>
        </p:blipFill>
        <p:spPr>
          <a:xfrm>
            <a:off x="-1" y="832884"/>
            <a:ext cx="12191999" cy="5724665"/>
          </a:xfrm>
          <a:prstGeom prst="rect">
            <a:avLst/>
          </a:prstGeom>
        </p:spPr>
      </p:pic>
      <p:sp>
        <p:nvSpPr>
          <p:cNvPr id="7" name="Oval 6">
            <a:extLst>
              <a:ext uri="{FF2B5EF4-FFF2-40B4-BE49-F238E27FC236}">
                <a16:creationId xmlns:a16="http://schemas.microsoft.com/office/drawing/2014/main" id="{8E3A0C4F-3C7D-4F95-8333-C752730063B2}"/>
              </a:ext>
            </a:extLst>
          </p:cNvPr>
          <p:cNvSpPr/>
          <p:nvPr/>
        </p:nvSpPr>
        <p:spPr>
          <a:xfrm>
            <a:off x="176168" y="2466364"/>
            <a:ext cx="2567032" cy="486562"/>
          </a:xfrm>
          <a:prstGeom prst="ellipse">
            <a:avLst/>
          </a:prstGeom>
          <a:noFill/>
          <a:ln w="127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8" name="TextBox 7">
            <a:extLst>
              <a:ext uri="{FF2B5EF4-FFF2-40B4-BE49-F238E27FC236}">
                <a16:creationId xmlns:a16="http://schemas.microsoft.com/office/drawing/2014/main" id="{05964D7F-A8FB-4F1F-9F16-F95B15E02AAD}"/>
              </a:ext>
            </a:extLst>
          </p:cNvPr>
          <p:cNvSpPr txBox="1"/>
          <p:nvPr/>
        </p:nvSpPr>
        <p:spPr>
          <a:xfrm>
            <a:off x="150137" y="4757056"/>
            <a:ext cx="7415869" cy="1200329"/>
          </a:xfrm>
          <a:prstGeom prst="rect">
            <a:avLst/>
          </a:prstGeom>
          <a:noFill/>
        </p:spPr>
        <p:txBody>
          <a:bodyPr wrap="square" rtlCol="0">
            <a:spAutoFit/>
          </a:bodyPr>
          <a:lstStyle/>
          <a:p>
            <a:r>
              <a:rPr lang="en-CA" dirty="0"/>
              <a:t>For those of you familiar with database scripting languages like SQL, this is Discovery’s own Query Language and it shares similarities to SQL (even python, in its =! Assignment). However, we will first be looking at natural language queries.</a:t>
            </a:r>
          </a:p>
        </p:txBody>
      </p:sp>
    </p:spTree>
    <p:extLst>
      <p:ext uri="{BB962C8B-B14F-4D97-AF65-F5344CB8AC3E}">
        <p14:creationId xmlns:p14="http://schemas.microsoft.com/office/powerpoint/2010/main" val="3845239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19161</TotalTime>
  <Words>2093</Words>
  <Application>Microsoft Office PowerPoint</Application>
  <PresentationFormat>Widescreen</PresentationFormat>
  <Paragraphs>146</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Watson Discovery</vt:lpstr>
      <vt:lpstr>PowerPoint Presentation</vt:lpstr>
      <vt:lpstr>PowerPoint Presentation</vt:lpstr>
      <vt:lpstr>PowerPoint Presentation</vt:lpstr>
      <vt:lpstr>PowerPoint Presentation</vt:lpstr>
      <vt:lpstr>PowerPoint Presentation</vt:lpstr>
      <vt:lpstr>Document and Collection View</vt:lpstr>
      <vt:lpstr>Concepts and Collection View</vt:lpstr>
      <vt:lpstr>Introduction to Queries</vt:lpstr>
      <vt:lpstr>Natural Language Queries</vt:lpstr>
      <vt:lpstr>Smart-ish Sample Queries</vt:lpstr>
      <vt:lpstr>Deliverable 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Nested Aggregation</vt:lpstr>
      <vt:lpstr>Aggregation Example</vt:lpstr>
      <vt:lpstr>Deliverable 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Watson Discovery</dc:title>
  <dc:creator>Katrina Latawiec</dc:creator>
  <cp:lastModifiedBy>Katrina Latawiec</cp:lastModifiedBy>
  <cp:revision>70</cp:revision>
  <dcterms:created xsi:type="dcterms:W3CDTF">2018-03-08T19:14:57Z</dcterms:created>
  <dcterms:modified xsi:type="dcterms:W3CDTF">2019-03-04T22:35:05Z</dcterms:modified>
</cp:coreProperties>
</file>